
<file path=[Content_Types].xml><?xml version="1.0" encoding="utf-8"?>
<Types xmlns="http://schemas.openxmlformats.org/package/2006/content-types">
  <Default Extension="xml" ContentType="application/xml"/>
  <Default Extension="jpg" ContentType="image/jpeg"/>
  <Default Extension="tiff" ContentType="image/tiff"/>
  <Default Extension="emf" ContentType="image/x-emf"/>
  <Default Extension="jpeg" ContentType="image/jpeg"/>
  <Default Extension="rels" ContentType="application/vnd.openxmlformats-package.relationships+xml"/>
  <Default Extension="avi" ContentType="video/unknown"/>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8"/>
  </p:notesMasterIdLst>
  <p:sldIdLst>
    <p:sldId id="257" r:id="rId2"/>
    <p:sldId id="283" r:id="rId3"/>
    <p:sldId id="256" r:id="rId4"/>
    <p:sldId id="299" r:id="rId5"/>
    <p:sldId id="300" r:id="rId6"/>
    <p:sldId id="297" r:id="rId7"/>
    <p:sldId id="267" r:id="rId8"/>
    <p:sldId id="266" r:id="rId9"/>
    <p:sldId id="259" r:id="rId10"/>
    <p:sldId id="273" r:id="rId11"/>
    <p:sldId id="264" r:id="rId12"/>
    <p:sldId id="263" r:id="rId13"/>
    <p:sldId id="262" r:id="rId14"/>
    <p:sldId id="270" r:id="rId15"/>
    <p:sldId id="271" r:id="rId16"/>
    <p:sldId id="272" r:id="rId17"/>
    <p:sldId id="280" r:id="rId18"/>
    <p:sldId id="296" r:id="rId19"/>
    <p:sldId id="285" r:id="rId20"/>
    <p:sldId id="265" r:id="rId21"/>
    <p:sldId id="289" r:id="rId22"/>
    <p:sldId id="260" r:id="rId23"/>
    <p:sldId id="290" r:id="rId24"/>
    <p:sldId id="291" r:id="rId25"/>
    <p:sldId id="292" r:id="rId26"/>
    <p:sldId id="278" r:id="rId27"/>
    <p:sldId id="288" r:id="rId28"/>
    <p:sldId id="286" r:id="rId29"/>
    <p:sldId id="287" r:id="rId30"/>
    <p:sldId id="279" r:id="rId31"/>
    <p:sldId id="261" r:id="rId32"/>
    <p:sldId id="298" r:id="rId33"/>
    <p:sldId id="276" r:id="rId34"/>
    <p:sldId id="293" r:id="rId35"/>
    <p:sldId id="294" r:id="rId36"/>
    <p:sldId id="295" r:id="rId3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5504" autoAdjust="0"/>
  </p:normalViewPr>
  <p:slideViewPr>
    <p:cSldViewPr>
      <p:cViewPr varScale="1">
        <p:scale>
          <a:sx n="115" d="100"/>
          <a:sy n="115" d="100"/>
        </p:scale>
        <p:origin x="-1352" y="-9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notesMaster" Target="notesMasters/notesMaster1.xml"/><Relationship Id="rId39" Type="http://schemas.openxmlformats.org/officeDocument/2006/relationships/printerSettings" Target="printerSettings/printerSettings1.bin"/><Relationship Id="rId40" Type="http://schemas.openxmlformats.org/officeDocument/2006/relationships/presProps" Target="presProps.xml"/><Relationship Id="rId41" Type="http://schemas.openxmlformats.org/officeDocument/2006/relationships/viewProps" Target="viewProps.xml"/><Relationship Id="rId42" Type="http://schemas.openxmlformats.org/officeDocument/2006/relationships/theme" Target="theme/theme1.xml"/><Relationship Id="rId43"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F0FA58B-C904-9643-8DBA-6DC785BFA0D7}" type="doc">
      <dgm:prSet loTypeId="urn:microsoft.com/office/officeart/2005/8/layout/radial3" loCatId="" qsTypeId="urn:microsoft.com/office/officeart/2005/8/quickstyle/simple2" qsCatId="simple" csTypeId="urn:microsoft.com/office/officeart/2005/8/colors/accent1_2" csCatId="accent1" phldr="1"/>
      <dgm:spPr/>
      <dgm:t>
        <a:bodyPr/>
        <a:lstStyle/>
        <a:p>
          <a:endParaRPr lang="en-US"/>
        </a:p>
      </dgm:t>
    </dgm:pt>
    <dgm:pt modelId="{DB4BC7DB-CD7C-A24F-AB9B-83E117A328B5}">
      <dgm:prSet phldrT="[Text]" custT="1"/>
      <dgm:spPr/>
      <dgm:t>
        <a:bodyPr/>
        <a:lstStyle/>
        <a:p>
          <a:endParaRPr lang="en-US" sz="2800" u="none" dirty="0" smtClean="0">
            <a:solidFill>
              <a:schemeClr val="bg1"/>
            </a:solidFill>
          </a:endParaRPr>
        </a:p>
        <a:p>
          <a:endParaRPr lang="en-US" sz="2800" u="none" dirty="0" smtClean="0">
            <a:solidFill>
              <a:schemeClr val="bg1"/>
            </a:solidFill>
          </a:endParaRPr>
        </a:p>
        <a:p>
          <a:endParaRPr lang="en-US" sz="2800" u="none" dirty="0" smtClean="0">
            <a:solidFill>
              <a:schemeClr val="bg1"/>
            </a:solidFill>
          </a:endParaRPr>
        </a:p>
        <a:p>
          <a:endParaRPr lang="en-US" sz="2800" u="none" dirty="0" smtClean="0">
            <a:solidFill>
              <a:schemeClr val="bg1"/>
            </a:solidFill>
          </a:endParaRPr>
        </a:p>
        <a:p>
          <a:r>
            <a:rPr lang="en-US" sz="2800" u="none" dirty="0" smtClean="0">
              <a:solidFill>
                <a:schemeClr val="bg1"/>
              </a:solidFill>
            </a:rPr>
            <a:t>Biological </a:t>
          </a:r>
          <a:r>
            <a:rPr lang="en-US" sz="2800" u="none" dirty="0" smtClean="0">
              <a:solidFill>
                <a:schemeClr val="bg1"/>
              </a:solidFill>
            </a:rPr>
            <a:t>process</a:t>
          </a:r>
        </a:p>
        <a:p>
          <a:endParaRPr lang="en-US" sz="3100" dirty="0" smtClean="0"/>
        </a:p>
        <a:p>
          <a:endParaRPr lang="en-US" sz="3100" dirty="0" smtClean="0"/>
        </a:p>
        <a:p>
          <a:endParaRPr lang="en-US" sz="3100" dirty="0" smtClean="0"/>
        </a:p>
        <a:p>
          <a:endParaRPr lang="en-US" sz="3100" dirty="0" smtClean="0"/>
        </a:p>
      </dgm:t>
    </dgm:pt>
    <dgm:pt modelId="{93F0038A-D05C-6C4A-B452-069B70BEA88F}" type="parTrans" cxnId="{CD0DDB79-60B9-5441-A652-45B59066B5B2}">
      <dgm:prSet/>
      <dgm:spPr/>
      <dgm:t>
        <a:bodyPr/>
        <a:lstStyle/>
        <a:p>
          <a:endParaRPr lang="en-US"/>
        </a:p>
      </dgm:t>
    </dgm:pt>
    <dgm:pt modelId="{50768369-DF4E-5040-A95A-48F1EC660EDC}" type="sibTrans" cxnId="{CD0DDB79-60B9-5441-A652-45B59066B5B2}">
      <dgm:prSet/>
      <dgm:spPr/>
      <dgm:t>
        <a:bodyPr/>
        <a:lstStyle/>
        <a:p>
          <a:endParaRPr lang="en-US"/>
        </a:p>
      </dgm:t>
    </dgm:pt>
    <dgm:pt modelId="{2D073382-0296-124D-AFCE-8BE767E28737}">
      <dgm:prSet phldrT="[Text]"/>
      <dgm:spPr/>
      <dgm:t>
        <a:bodyPr/>
        <a:lstStyle/>
        <a:p>
          <a:r>
            <a:rPr lang="en-US" dirty="0" smtClean="0"/>
            <a:t>Protein </a:t>
          </a:r>
          <a:br>
            <a:rPr lang="en-US" dirty="0" smtClean="0"/>
          </a:br>
          <a:r>
            <a:rPr lang="en-US" dirty="0" smtClean="0"/>
            <a:t>localization dynamics </a:t>
          </a:r>
        </a:p>
      </dgm:t>
    </dgm:pt>
    <dgm:pt modelId="{2AE33E1A-F0D0-FC4E-A859-C052F01F2832}" type="parTrans" cxnId="{9528813E-68F1-2B42-9063-9CDC4DFEAC70}">
      <dgm:prSet/>
      <dgm:spPr/>
      <dgm:t>
        <a:bodyPr/>
        <a:lstStyle/>
        <a:p>
          <a:endParaRPr lang="en-US"/>
        </a:p>
      </dgm:t>
    </dgm:pt>
    <dgm:pt modelId="{F8F26748-3C7C-F345-B243-734A0E0615F4}" type="sibTrans" cxnId="{9528813E-68F1-2B42-9063-9CDC4DFEAC70}">
      <dgm:prSet/>
      <dgm:spPr/>
      <dgm:t>
        <a:bodyPr/>
        <a:lstStyle/>
        <a:p>
          <a:endParaRPr lang="en-US"/>
        </a:p>
      </dgm:t>
    </dgm:pt>
    <dgm:pt modelId="{1DC3460B-18E6-5A45-A814-E544A26E63CD}">
      <dgm:prSet phldrT="[Text]" custT="1"/>
      <dgm:spPr/>
      <dgm:t>
        <a:bodyPr/>
        <a:lstStyle/>
        <a:p>
          <a:r>
            <a:rPr lang="en-US" sz="2400" b="0" u="none" dirty="0" smtClean="0">
              <a:solidFill>
                <a:schemeClr val="tx1"/>
              </a:solidFill>
            </a:rPr>
            <a:t>Which proteins?</a:t>
          </a:r>
          <a:endParaRPr lang="en-US" sz="1400" b="0" u="none" dirty="0">
            <a:solidFill>
              <a:schemeClr val="tx1"/>
            </a:solidFill>
          </a:endParaRPr>
        </a:p>
      </dgm:t>
    </dgm:pt>
    <dgm:pt modelId="{EB174BEB-4F9A-A941-A163-0AE59358B515}" type="parTrans" cxnId="{7D54F837-3970-A446-AE05-0AEE20FBF0F7}">
      <dgm:prSet/>
      <dgm:spPr/>
      <dgm:t>
        <a:bodyPr/>
        <a:lstStyle/>
        <a:p>
          <a:endParaRPr lang="en-US"/>
        </a:p>
      </dgm:t>
    </dgm:pt>
    <dgm:pt modelId="{5BE40A2E-BEC1-F04E-841C-5155847A3B25}" type="sibTrans" cxnId="{7D54F837-3970-A446-AE05-0AEE20FBF0F7}">
      <dgm:prSet/>
      <dgm:spPr/>
      <dgm:t>
        <a:bodyPr/>
        <a:lstStyle/>
        <a:p>
          <a:endParaRPr lang="en-US"/>
        </a:p>
      </dgm:t>
    </dgm:pt>
    <dgm:pt modelId="{0AD22A2B-6060-5D47-93D6-981EF178B2EF}">
      <dgm:prSet phldrT="[Text]"/>
      <dgm:spPr>
        <a:ln>
          <a:noFill/>
        </a:ln>
      </dgm:spPr>
      <dgm:t>
        <a:bodyPr/>
        <a:lstStyle/>
        <a:p>
          <a:r>
            <a:rPr lang="en-US" dirty="0" smtClean="0"/>
            <a:t>Protein-protein</a:t>
          </a:r>
        </a:p>
        <a:p>
          <a:r>
            <a:rPr lang="en-US" dirty="0" smtClean="0"/>
            <a:t>Interaction dynamics</a:t>
          </a:r>
          <a:endParaRPr lang="en-US" dirty="0" smtClean="0"/>
        </a:p>
      </dgm:t>
    </dgm:pt>
    <dgm:pt modelId="{7BA6765B-7DE4-4B4D-9BDE-896318ED4D9B}" type="parTrans" cxnId="{F59E46C8-C5BB-1041-AD22-8004D2E5F742}">
      <dgm:prSet/>
      <dgm:spPr/>
      <dgm:t>
        <a:bodyPr/>
        <a:lstStyle/>
        <a:p>
          <a:endParaRPr lang="en-US"/>
        </a:p>
      </dgm:t>
    </dgm:pt>
    <dgm:pt modelId="{72B532B0-A033-3741-A53D-4FD091094F51}" type="sibTrans" cxnId="{F59E46C8-C5BB-1041-AD22-8004D2E5F742}">
      <dgm:prSet/>
      <dgm:spPr/>
      <dgm:t>
        <a:bodyPr/>
        <a:lstStyle/>
        <a:p>
          <a:endParaRPr lang="en-US"/>
        </a:p>
      </dgm:t>
    </dgm:pt>
    <dgm:pt modelId="{B67F25F1-DBFB-4F41-B5E3-3182988964EF}">
      <dgm:prSet/>
      <dgm:spPr/>
      <dgm:t>
        <a:bodyPr/>
        <a:lstStyle/>
        <a:p>
          <a:endParaRPr lang="en-US"/>
        </a:p>
      </dgm:t>
    </dgm:pt>
    <dgm:pt modelId="{8A9198A1-A1AF-CE44-943E-F0248DCF4623}" type="parTrans" cxnId="{4CD7C5F8-2F15-6E40-8512-A05AA868EEFA}">
      <dgm:prSet/>
      <dgm:spPr/>
      <dgm:t>
        <a:bodyPr/>
        <a:lstStyle/>
        <a:p>
          <a:endParaRPr lang="en-US"/>
        </a:p>
      </dgm:t>
    </dgm:pt>
    <dgm:pt modelId="{E2834640-8319-0D4C-AA90-50320D0E9100}" type="sibTrans" cxnId="{4CD7C5F8-2F15-6E40-8512-A05AA868EEFA}">
      <dgm:prSet/>
      <dgm:spPr/>
      <dgm:t>
        <a:bodyPr/>
        <a:lstStyle/>
        <a:p>
          <a:endParaRPr lang="en-US"/>
        </a:p>
      </dgm:t>
    </dgm:pt>
    <dgm:pt modelId="{C750406A-6E06-ED4E-89A4-9E923A7E2FD6}">
      <dgm:prSet/>
      <dgm:spPr/>
      <dgm:t>
        <a:bodyPr/>
        <a:lstStyle/>
        <a:p>
          <a:endParaRPr lang="en-US"/>
        </a:p>
      </dgm:t>
    </dgm:pt>
    <dgm:pt modelId="{7379CF25-8CC9-EF43-B2E5-A6DC5E56F83B}" type="parTrans" cxnId="{8CB80842-774D-DE40-A640-062F1032C238}">
      <dgm:prSet/>
      <dgm:spPr/>
      <dgm:t>
        <a:bodyPr/>
        <a:lstStyle/>
        <a:p>
          <a:endParaRPr lang="en-US"/>
        </a:p>
      </dgm:t>
    </dgm:pt>
    <dgm:pt modelId="{D9F0444B-BF01-7643-9D60-8E2F1D8B2E04}" type="sibTrans" cxnId="{8CB80842-774D-DE40-A640-062F1032C238}">
      <dgm:prSet/>
      <dgm:spPr/>
      <dgm:t>
        <a:bodyPr/>
        <a:lstStyle/>
        <a:p>
          <a:endParaRPr lang="en-US"/>
        </a:p>
      </dgm:t>
    </dgm:pt>
    <dgm:pt modelId="{C7F52D9E-1348-4745-9698-C557ED5B4A29}" type="pres">
      <dgm:prSet presAssocID="{5F0FA58B-C904-9643-8DBA-6DC785BFA0D7}" presName="composite" presStyleCnt="0">
        <dgm:presLayoutVars>
          <dgm:chMax val="1"/>
          <dgm:dir/>
          <dgm:resizeHandles val="exact"/>
        </dgm:presLayoutVars>
      </dgm:prSet>
      <dgm:spPr/>
      <dgm:t>
        <a:bodyPr/>
        <a:lstStyle/>
        <a:p>
          <a:endParaRPr lang="en-US"/>
        </a:p>
      </dgm:t>
    </dgm:pt>
    <dgm:pt modelId="{02B5E11D-A840-CF48-9886-40F73725A584}" type="pres">
      <dgm:prSet presAssocID="{5F0FA58B-C904-9643-8DBA-6DC785BFA0D7}" presName="radial" presStyleCnt="0">
        <dgm:presLayoutVars>
          <dgm:animLvl val="ctr"/>
        </dgm:presLayoutVars>
      </dgm:prSet>
      <dgm:spPr/>
    </dgm:pt>
    <dgm:pt modelId="{5046B3A2-D86D-6748-AFEB-9727CCA92172}" type="pres">
      <dgm:prSet presAssocID="{DB4BC7DB-CD7C-A24F-AB9B-83E117A328B5}" presName="centerShape" presStyleLbl="vennNode1" presStyleIdx="0" presStyleCnt="4" custScaleX="139010" custScaleY="73338" custLinFactNeighborX="-9377" custLinFactNeighborY="-6517"/>
      <dgm:spPr/>
      <dgm:t>
        <a:bodyPr/>
        <a:lstStyle/>
        <a:p>
          <a:endParaRPr lang="en-US"/>
        </a:p>
      </dgm:t>
    </dgm:pt>
    <dgm:pt modelId="{B7339873-57A6-ED4A-958C-C5A22D22A327}" type="pres">
      <dgm:prSet presAssocID="{1DC3460B-18E6-5A45-A814-E544A26E63CD}" presName="node" presStyleLbl="vennNode1" presStyleIdx="1" presStyleCnt="4" custScaleX="209614" custScaleY="86105" custRadScaleRad="91753" custRadScaleInc="-14071">
        <dgm:presLayoutVars>
          <dgm:bulletEnabled val="1"/>
        </dgm:presLayoutVars>
      </dgm:prSet>
      <dgm:spPr/>
      <dgm:t>
        <a:bodyPr/>
        <a:lstStyle/>
        <a:p>
          <a:endParaRPr lang="en-US"/>
        </a:p>
      </dgm:t>
    </dgm:pt>
    <dgm:pt modelId="{1D1D7B80-FCF8-F54B-9597-6CBF76514B21}" type="pres">
      <dgm:prSet presAssocID="{2D073382-0296-124D-AFCE-8BE767E28737}" presName="node" presStyleLbl="vennNode1" presStyleIdx="2" presStyleCnt="4" custScaleX="196339" custScaleY="102367" custRadScaleRad="135172" custRadScaleInc="-33666">
        <dgm:presLayoutVars>
          <dgm:bulletEnabled val="1"/>
        </dgm:presLayoutVars>
      </dgm:prSet>
      <dgm:spPr/>
      <dgm:t>
        <a:bodyPr/>
        <a:lstStyle/>
        <a:p>
          <a:endParaRPr lang="en-US"/>
        </a:p>
      </dgm:t>
    </dgm:pt>
    <dgm:pt modelId="{FB114532-69BA-2D4E-AE8D-D598D1E0CBBC}" type="pres">
      <dgm:prSet presAssocID="{0AD22A2B-6060-5D47-93D6-981EF178B2EF}" presName="node" presStyleLbl="vennNode1" presStyleIdx="3" presStyleCnt="4" custScaleX="215831" custScaleY="109267" custRadScaleRad="141135" custRadScaleInc="10407">
        <dgm:presLayoutVars>
          <dgm:bulletEnabled val="1"/>
        </dgm:presLayoutVars>
      </dgm:prSet>
      <dgm:spPr/>
      <dgm:t>
        <a:bodyPr/>
        <a:lstStyle/>
        <a:p>
          <a:endParaRPr lang="en-US"/>
        </a:p>
      </dgm:t>
    </dgm:pt>
  </dgm:ptLst>
  <dgm:cxnLst>
    <dgm:cxn modelId="{259EBAB8-8A40-415D-B4B6-8D121624AEEB}" type="presOf" srcId="{2D073382-0296-124D-AFCE-8BE767E28737}" destId="{1D1D7B80-FCF8-F54B-9597-6CBF76514B21}" srcOrd="0" destOrd="0" presId="urn:microsoft.com/office/officeart/2005/8/layout/radial3"/>
    <dgm:cxn modelId="{F59E46C8-C5BB-1041-AD22-8004D2E5F742}" srcId="{DB4BC7DB-CD7C-A24F-AB9B-83E117A328B5}" destId="{0AD22A2B-6060-5D47-93D6-981EF178B2EF}" srcOrd="2" destOrd="0" parTransId="{7BA6765B-7DE4-4B4D-9BDE-896318ED4D9B}" sibTransId="{72B532B0-A033-3741-A53D-4FD091094F51}"/>
    <dgm:cxn modelId="{CD0DDB79-60B9-5441-A652-45B59066B5B2}" srcId="{5F0FA58B-C904-9643-8DBA-6DC785BFA0D7}" destId="{DB4BC7DB-CD7C-A24F-AB9B-83E117A328B5}" srcOrd="0" destOrd="0" parTransId="{93F0038A-D05C-6C4A-B452-069B70BEA88F}" sibTransId="{50768369-DF4E-5040-A95A-48F1EC660EDC}"/>
    <dgm:cxn modelId="{506CCC90-50EA-4C49-9B94-FE9689C8709C}" type="presOf" srcId="{0AD22A2B-6060-5D47-93D6-981EF178B2EF}" destId="{FB114532-69BA-2D4E-AE8D-D598D1E0CBBC}" srcOrd="0" destOrd="0" presId="urn:microsoft.com/office/officeart/2005/8/layout/radial3"/>
    <dgm:cxn modelId="{8CB80842-774D-DE40-A640-062F1032C238}" srcId="{5F0FA58B-C904-9643-8DBA-6DC785BFA0D7}" destId="{C750406A-6E06-ED4E-89A4-9E923A7E2FD6}" srcOrd="2" destOrd="0" parTransId="{7379CF25-8CC9-EF43-B2E5-A6DC5E56F83B}" sibTransId="{D9F0444B-BF01-7643-9D60-8E2F1D8B2E04}"/>
    <dgm:cxn modelId="{9528813E-68F1-2B42-9063-9CDC4DFEAC70}" srcId="{DB4BC7DB-CD7C-A24F-AB9B-83E117A328B5}" destId="{2D073382-0296-124D-AFCE-8BE767E28737}" srcOrd="1" destOrd="0" parTransId="{2AE33E1A-F0D0-FC4E-A859-C052F01F2832}" sibTransId="{F8F26748-3C7C-F345-B243-734A0E0615F4}"/>
    <dgm:cxn modelId="{CDC97A2C-E47F-4542-BD55-823EAA4D9E5C}" type="presOf" srcId="{1DC3460B-18E6-5A45-A814-E544A26E63CD}" destId="{B7339873-57A6-ED4A-958C-C5A22D22A327}" srcOrd="0" destOrd="0" presId="urn:microsoft.com/office/officeart/2005/8/layout/radial3"/>
    <dgm:cxn modelId="{AA53290E-4543-453D-BD4B-7EE3DF297FEA}" type="presOf" srcId="{DB4BC7DB-CD7C-A24F-AB9B-83E117A328B5}" destId="{5046B3A2-D86D-6748-AFEB-9727CCA92172}" srcOrd="0" destOrd="0" presId="urn:microsoft.com/office/officeart/2005/8/layout/radial3"/>
    <dgm:cxn modelId="{4CD7C5F8-2F15-6E40-8512-A05AA868EEFA}" srcId="{5F0FA58B-C904-9643-8DBA-6DC785BFA0D7}" destId="{B67F25F1-DBFB-4F41-B5E3-3182988964EF}" srcOrd="1" destOrd="0" parTransId="{8A9198A1-A1AF-CE44-943E-F0248DCF4623}" sibTransId="{E2834640-8319-0D4C-AA90-50320D0E9100}"/>
    <dgm:cxn modelId="{558A28E2-3A1E-4837-9C5A-73A61C3FB02E}" type="presOf" srcId="{5F0FA58B-C904-9643-8DBA-6DC785BFA0D7}" destId="{C7F52D9E-1348-4745-9698-C557ED5B4A29}" srcOrd="0" destOrd="0" presId="urn:microsoft.com/office/officeart/2005/8/layout/radial3"/>
    <dgm:cxn modelId="{7D54F837-3970-A446-AE05-0AEE20FBF0F7}" srcId="{DB4BC7DB-CD7C-A24F-AB9B-83E117A328B5}" destId="{1DC3460B-18E6-5A45-A814-E544A26E63CD}" srcOrd="0" destOrd="0" parTransId="{EB174BEB-4F9A-A941-A163-0AE59358B515}" sibTransId="{5BE40A2E-BEC1-F04E-841C-5155847A3B25}"/>
    <dgm:cxn modelId="{FF170515-54C4-4D89-9C61-F3ED8C383964}" type="presParOf" srcId="{C7F52D9E-1348-4745-9698-C557ED5B4A29}" destId="{02B5E11D-A840-CF48-9886-40F73725A584}" srcOrd="0" destOrd="0" presId="urn:microsoft.com/office/officeart/2005/8/layout/radial3"/>
    <dgm:cxn modelId="{FE12E4D6-90A6-4AA7-859E-DF800DF1482C}" type="presParOf" srcId="{02B5E11D-A840-CF48-9886-40F73725A584}" destId="{5046B3A2-D86D-6748-AFEB-9727CCA92172}" srcOrd="0" destOrd="0" presId="urn:microsoft.com/office/officeart/2005/8/layout/radial3"/>
    <dgm:cxn modelId="{364C1EB4-8C86-4D8F-B5B1-0B37F12572FF}" type="presParOf" srcId="{02B5E11D-A840-CF48-9886-40F73725A584}" destId="{B7339873-57A6-ED4A-958C-C5A22D22A327}" srcOrd="1" destOrd="0" presId="urn:microsoft.com/office/officeart/2005/8/layout/radial3"/>
    <dgm:cxn modelId="{F5BC3FBB-52EB-4365-840A-C6695A7DBAA9}" type="presParOf" srcId="{02B5E11D-A840-CF48-9886-40F73725A584}" destId="{1D1D7B80-FCF8-F54B-9597-6CBF76514B21}" srcOrd="2" destOrd="0" presId="urn:microsoft.com/office/officeart/2005/8/layout/radial3"/>
    <dgm:cxn modelId="{7B8F3164-B8FA-4A31-B1A5-ACD3331D234D}" type="presParOf" srcId="{02B5E11D-A840-CF48-9886-40F73725A584}" destId="{FB114532-69BA-2D4E-AE8D-D598D1E0CBBC}" srcOrd="3" destOrd="0" presId="urn:microsoft.com/office/officeart/2005/8/layout/radial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46B3A2-D86D-6748-AFEB-9727CCA92172}">
      <dsp:nvSpPr>
        <dsp:cNvPr id="0" name=""/>
        <dsp:cNvSpPr/>
      </dsp:nvSpPr>
      <dsp:spPr>
        <a:xfrm>
          <a:off x="1993771" y="1580224"/>
          <a:ext cx="4427004" cy="2335570"/>
        </a:xfrm>
        <a:prstGeom prst="ellipse">
          <a:avLst/>
        </a:prstGeom>
        <a:solidFill>
          <a:schemeClr val="accent1">
            <a:alpha val="50000"/>
            <a:hueOff val="0"/>
            <a:satOff val="0"/>
            <a:lumOff val="0"/>
            <a:alphaOff val="0"/>
          </a:schemeClr>
        </a:solidFill>
        <a:ln w="38100" cap="flat" cmpd="sng" algn="ctr">
          <a:solidFill>
            <a:schemeClr val="lt1">
              <a:hueOff val="0"/>
              <a:satOff val="0"/>
              <a:lumOff val="0"/>
              <a:alphaOff val="0"/>
            </a:schemeClr>
          </a:solidFill>
          <a:prstDash val="solid"/>
        </a:ln>
        <a:effectLst/>
      </dsp:spPr>
      <dsp:style>
        <a:lnRef idx="3">
          <a:scrgbClr r="0" g="0" b="0"/>
        </a:lnRef>
        <a:fillRef idx="1">
          <a:scrgbClr r="0" g="0" b="0"/>
        </a:fillRef>
        <a:effectRef idx="0">
          <a:scrgbClr r="0" g="0" b="0"/>
        </a:effectRef>
        <a:fontRef idx="minor">
          <a:schemeClr val="tx1"/>
        </a:fontRef>
      </dsp:style>
      <dsp:txBody>
        <a:bodyPr spcFirstLastPara="0" vert="horz" wrap="square" lIns="35560" tIns="35560" rIns="35560" bIns="35560" numCol="1" spcCol="1270" anchor="ctr" anchorCtr="0">
          <a:noAutofit/>
        </a:bodyPr>
        <a:lstStyle/>
        <a:p>
          <a:pPr lvl="0" algn="ctr" defTabSz="1244600">
            <a:lnSpc>
              <a:spcPct val="90000"/>
            </a:lnSpc>
            <a:spcBef>
              <a:spcPct val="0"/>
            </a:spcBef>
            <a:spcAft>
              <a:spcPct val="35000"/>
            </a:spcAft>
          </a:pPr>
          <a:endParaRPr lang="en-US" sz="2800" u="none" kern="1200" dirty="0" smtClean="0">
            <a:solidFill>
              <a:schemeClr val="bg1"/>
            </a:solidFill>
          </a:endParaRPr>
        </a:p>
        <a:p>
          <a:pPr lvl="0" algn="ctr" defTabSz="1244600">
            <a:lnSpc>
              <a:spcPct val="90000"/>
            </a:lnSpc>
            <a:spcBef>
              <a:spcPct val="0"/>
            </a:spcBef>
            <a:spcAft>
              <a:spcPct val="35000"/>
            </a:spcAft>
          </a:pPr>
          <a:endParaRPr lang="en-US" sz="2800" u="none" kern="1200" dirty="0" smtClean="0">
            <a:solidFill>
              <a:schemeClr val="bg1"/>
            </a:solidFill>
          </a:endParaRPr>
        </a:p>
        <a:p>
          <a:pPr lvl="0" algn="ctr" defTabSz="1244600">
            <a:lnSpc>
              <a:spcPct val="90000"/>
            </a:lnSpc>
            <a:spcBef>
              <a:spcPct val="0"/>
            </a:spcBef>
            <a:spcAft>
              <a:spcPct val="35000"/>
            </a:spcAft>
          </a:pPr>
          <a:endParaRPr lang="en-US" sz="2800" u="none" kern="1200" dirty="0" smtClean="0">
            <a:solidFill>
              <a:schemeClr val="bg1"/>
            </a:solidFill>
          </a:endParaRPr>
        </a:p>
        <a:p>
          <a:pPr lvl="0" algn="ctr" defTabSz="1244600">
            <a:lnSpc>
              <a:spcPct val="90000"/>
            </a:lnSpc>
            <a:spcBef>
              <a:spcPct val="0"/>
            </a:spcBef>
            <a:spcAft>
              <a:spcPct val="35000"/>
            </a:spcAft>
          </a:pPr>
          <a:endParaRPr lang="en-US" sz="2800" u="none" kern="1200" dirty="0" smtClean="0">
            <a:solidFill>
              <a:schemeClr val="bg1"/>
            </a:solidFill>
          </a:endParaRPr>
        </a:p>
        <a:p>
          <a:pPr lvl="0" algn="ctr" defTabSz="1244600">
            <a:lnSpc>
              <a:spcPct val="90000"/>
            </a:lnSpc>
            <a:spcBef>
              <a:spcPct val="0"/>
            </a:spcBef>
            <a:spcAft>
              <a:spcPct val="35000"/>
            </a:spcAft>
          </a:pPr>
          <a:r>
            <a:rPr lang="en-US" sz="2800" u="none" kern="1200" dirty="0" smtClean="0">
              <a:solidFill>
                <a:schemeClr val="bg1"/>
              </a:solidFill>
            </a:rPr>
            <a:t>Biological </a:t>
          </a:r>
          <a:r>
            <a:rPr lang="en-US" sz="2800" u="none" kern="1200" dirty="0" smtClean="0">
              <a:solidFill>
                <a:schemeClr val="bg1"/>
              </a:solidFill>
            </a:rPr>
            <a:t>process</a:t>
          </a:r>
        </a:p>
        <a:p>
          <a:pPr lvl="0" algn="ctr" defTabSz="1244600">
            <a:lnSpc>
              <a:spcPct val="90000"/>
            </a:lnSpc>
            <a:spcBef>
              <a:spcPct val="0"/>
            </a:spcBef>
            <a:spcAft>
              <a:spcPct val="35000"/>
            </a:spcAft>
          </a:pPr>
          <a:endParaRPr lang="en-US" sz="3100" kern="1200" dirty="0" smtClean="0"/>
        </a:p>
        <a:p>
          <a:pPr lvl="0" algn="ctr" defTabSz="1244600">
            <a:lnSpc>
              <a:spcPct val="90000"/>
            </a:lnSpc>
            <a:spcBef>
              <a:spcPct val="0"/>
            </a:spcBef>
            <a:spcAft>
              <a:spcPct val="35000"/>
            </a:spcAft>
          </a:pPr>
          <a:endParaRPr lang="en-US" sz="3100" kern="1200" dirty="0" smtClean="0"/>
        </a:p>
        <a:p>
          <a:pPr lvl="0" algn="ctr" defTabSz="1244600">
            <a:lnSpc>
              <a:spcPct val="90000"/>
            </a:lnSpc>
            <a:spcBef>
              <a:spcPct val="0"/>
            </a:spcBef>
            <a:spcAft>
              <a:spcPct val="35000"/>
            </a:spcAft>
          </a:pPr>
          <a:endParaRPr lang="en-US" sz="3100" kern="1200" dirty="0" smtClean="0"/>
        </a:p>
        <a:p>
          <a:pPr lvl="0" algn="ctr" defTabSz="1244600">
            <a:lnSpc>
              <a:spcPct val="90000"/>
            </a:lnSpc>
            <a:spcBef>
              <a:spcPct val="0"/>
            </a:spcBef>
            <a:spcAft>
              <a:spcPct val="35000"/>
            </a:spcAft>
          </a:pPr>
          <a:endParaRPr lang="en-US" sz="3100" kern="1200" dirty="0" smtClean="0"/>
        </a:p>
      </dsp:txBody>
      <dsp:txXfrm>
        <a:off x="2642091" y="1922260"/>
        <a:ext cx="3130364" cy="1651498"/>
      </dsp:txXfrm>
    </dsp:sp>
    <dsp:sp modelId="{B7339873-57A6-ED4A-958C-C5A22D22A327}">
      <dsp:nvSpPr>
        <dsp:cNvPr id="0" name=""/>
        <dsp:cNvSpPr/>
      </dsp:nvSpPr>
      <dsp:spPr>
        <a:xfrm>
          <a:off x="2374795" y="513430"/>
          <a:ext cx="3337753" cy="1371078"/>
        </a:xfrm>
        <a:prstGeom prst="ellipse">
          <a:avLst/>
        </a:prstGeom>
        <a:solidFill>
          <a:schemeClr val="accent1">
            <a:alpha val="50000"/>
            <a:hueOff val="0"/>
            <a:satOff val="0"/>
            <a:lumOff val="0"/>
            <a:alphaOff val="0"/>
          </a:schemeClr>
        </a:solidFill>
        <a:ln w="38100" cap="flat" cmpd="sng" algn="ctr">
          <a:solidFill>
            <a:schemeClr val="lt1">
              <a:hueOff val="0"/>
              <a:satOff val="0"/>
              <a:lumOff val="0"/>
              <a:alphaOff val="0"/>
            </a:schemeClr>
          </a:solidFill>
          <a:prstDash val="solid"/>
        </a:ln>
        <a:effectLst/>
      </dsp:spPr>
      <dsp:style>
        <a:lnRef idx="3">
          <a:scrgbClr r="0" g="0" b="0"/>
        </a:lnRef>
        <a:fillRef idx="1">
          <a:scrgbClr r="0" g="0" b="0"/>
        </a:fillRef>
        <a:effectRef idx="0">
          <a:scrgbClr r="0" g="0" b="0"/>
        </a:effectRef>
        <a:fontRef idx="minor">
          <a:schemeClr val="tx1"/>
        </a:fontRef>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en-US" sz="2400" b="0" u="none" kern="1200" dirty="0" smtClean="0">
              <a:solidFill>
                <a:schemeClr val="tx1"/>
              </a:solidFill>
            </a:rPr>
            <a:t>Which proteins?</a:t>
          </a:r>
          <a:endParaRPr lang="en-US" sz="1400" b="0" u="none" kern="1200" dirty="0">
            <a:solidFill>
              <a:schemeClr val="tx1"/>
            </a:solidFill>
          </a:endParaRPr>
        </a:p>
      </dsp:txBody>
      <dsp:txXfrm>
        <a:off x="2863598" y="714220"/>
        <a:ext cx="2360147" cy="969498"/>
      </dsp:txXfrm>
    </dsp:sp>
    <dsp:sp modelId="{1D1D7B80-FCF8-F54B-9597-6CBF76514B21}">
      <dsp:nvSpPr>
        <dsp:cNvPr id="0" name=""/>
        <dsp:cNvSpPr/>
      </dsp:nvSpPr>
      <dsp:spPr>
        <a:xfrm>
          <a:off x="5787313" y="1697518"/>
          <a:ext cx="3126370" cy="1630023"/>
        </a:xfrm>
        <a:prstGeom prst="ellipse">
          <a:avLst/>
        </a:prstGeom>
        <a:solidFill>
          <a:schemeClr val="accent1">
            <a:alpha val="50000"/>
            <a:hueOff val="0"/>
            <a:satOff val="0"/>
            <a:lumOff val="0"/>
            <a:alphaOff val="0"/>
          </a:schemeClr>
        </a:solidFill>
        <a:ln w="38100" cap="flat" cmpd="sng" algn="ctr">
          <a:solidFill>
            <a:schemeClr val="lt1">
              <a:hueOff val="0"/>
              <a:satOff val="0"/>
              <a:lumOff val="0"/>
              <a:alphaOff val="0"/>
            </a:schemeClr>
          </a:solidFill>
          <a:prstDash val="solid"/>
        </a:ln>
        <a:effectLst/>
      </dsp:spPr>
      <dsp:style>
        <a:lnRef idx="3">
          <a:scrgbClr r="0" g="0" b="0"/>
        </a:lnRef>
        <a:fillRef idx="1">
          <a:scrgbClr r="0" g="0" b="0"/>
        </a:fillRef>
        <a:effectRef idx="0">
          <a:scrgbClr r="0" g="0" b="0"/>
        </a:effectRef>
        <a:fontRef idx="minor">
          <a:schemeClr val="tx1"/>
        </a:fontRef>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en-US" sz="2400" kern="1200" dirty="0" smtClean="0"/>
            <a:t>Protein </a:t>
          </a:r>
          <a:br>
            <a:rPr lang="en-US" sz="2400" kern="1200" dirty="0" smtClean="0"/>
          </a:br>
          <a:r>
            <a:rPr lang="en-US" sz="2400" kern="1200" dirty="0" smtClean="0"/>
            <a:t>localization dynamics </a:t>
          </a:r>
        </a:p>
      </dsp:txBody>
      <dsp:txXfrm>
        <a:off x="6245159" y="1936229"/>
        <a:ext cx="2210678" cy="1152601"/>
      </dsp:txXfrm>
    </dsp:sp>
    <dsp:sp modelId="{FB114532-69BA-2D4E-AE8D-D598D1E0CBBC}">
      <dsp:nvSpPr>
        <dsp:cNvPr id="0" name=""/>
        <dsp:cNvSpPr/>
      </dsp:nvSpPr>
      <dsp:spPr>
        <a:xfrm>
          <a:off x="88778" y="3028008"/>
          <a:ext cx="3436748" cy="1739894"/>
        </a:xfrm>
        <a:prstGeom prst="ellipse">
          <a:avLst/>
        </a:prstGeom>
        <a:solidFill>
          <a:schemeClr val="accent1">
            <a:alpha val="50000"/>
            <a:hueOff val="0"/>
            <a:satOff val="0"/>
            <a:lumOff val="0"/>
            <a:alphaOff val="0"/>
          </a:schemeClr>
        </a:solidFill>
        <a:ln w="38100" cap="flat" cmpd="sng" algn="ctr">
          <a:noFill/>
          <a:prstDash val="solid"/>
        </a:ln>
        <a:effectLst/>
      </dsp:spPr>
      <dsp:style>
        <a:lnRef idx="3">
          <a:scrgbClr r="0" g="0" b="0"/>
        </a:lnRef>
        <a:fillRef idx="1">
          <a:scrgbClr r="0" g="0" b="0"/>
        </a:fillRef>
        <a:effectRef idx="0">
          <a:scrgbClr r="0" g="0" b="0"/>
        </a:effectRef>
        <a:fontRef idx="minor">
          <a:schemeClr val="tx1"/>
        </a:fontRef>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en-US" sz="2400" kern="1200" dirty="0" smtClean="0"/>
            <a:t>Protein-protein</a:t>
          </a:r>
        </a:p>
        <a:p>
          <a:pPr lvl="0" algn="ctr" defTabSz="1066800">
            <a:lnSpc>
              <a:spcPct val="90000"/>
            </a:lnSpc>
            <a:spcBef>
              <a:spcPct val="0"/>
            </a:spcBef>
            <a:spcAft>
              <a:spcPct val="35000"/>
            </a:spcAft>
          </a:pPr>
          <a:r>
            <a:rPr lang="en-US" sz="2400" kern="1200" dirty="0" smtClean="0"/>
            <a:t>Interaction dynamics</a:t>
          </a:r>
          <a:endParaRPr lang="en-US" sz="2400" kern="1200" dirty="0" smtClean="0"/>
        </a:p>
      </dsp:txBody>
      <dsp:txXfrm>
        <a:off x="592078" y="3282810"/>
        <a:ext cx="2430148" cy="1230290"/>
      </dsp:txXfrm>
    </dsp:sp>
  </dsp:spTree>
</dsp:drawing>
</file>

<file path=ppt/diagrams/layout1.xml><?xml version="1.0" encoding="utf-8"?>
<dgm:layoutDef xmlns:dgm="http://schemas.openxmlformats.org/drawingml/2006/diagram" xmlns:a="http://schemas.openxmlformats.org/drawingml/2006/main" uniqueId="urn:microsoft.com/office/officeart/2005/8/layout/radial3">
  <dgm:title val=""/>
  <dgm:desc val=""/>
  <dgm:catLst>
    <dgm:cat type="relationship" pri="31000"/>
    <dgm:cat type="cycle" pri="1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omposite">
    <dgm:varLst>
      <dgm:chMax val="1"/>
      <dgm:dir/>
      <dgm:resizeHandles val="exact"/>
    </dgm:varLst>
    <dgm:alg type="composite">
      <dgm:param type="ar" val="1"/>
    </dgm:alg>
    <dgm:shape xmlns:r="http://schemas.openxmlformats.org/officeDocument/2006/relationships" r:blip="">
      <dgm:adjLst/>
    </dgm:shape>
    <dgm:presOf/>
    <dgm:constrLst/>
    <dgm:ruleLst/>
    <dgm:layoutNode name="radial">
      <dgm:varLst>
        <dgm:animLvl val="ctr"/>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h" for="ch" forName="centerShape" refType="h"/>
        <dgm:constr type="w" for="ch" forName="node" refType="w" fact="0.5"/>
        <dgm:constr type="h" for="ch" forName="node" refType="h" fact="0.5"/>
        <dgm:constr type="sp" refType="w" refFor="ch" refForName="node" fact="-0.2"/>
        <dgm:constr type="sibSp" refType="w" refFor="ch" refForName="node" fact="-0.2"/>
        <dgm:constr type="primFontSz" for="ch" forName="centerShape" val="65"/>
        <dgm:constr type="primFontSz" for="des" forName="node" val="65"/>
        <dgm:constr type="primFontSz" for="ch" forName="node" refType="primFontSz" refFor="ch" refForName="centerShape" op="lte"/>
      </dgm:constrLst>
      <dgm:ruleLst/>
      <dgm:forEach name="Name6" axis="ch" ptType="node" cnt="1">
        <dgm:layoutNode name="centerShape" styleLbl="vennNode1">
          <dgm:alg type="tx"/>
          <dgm:shape xmlns:r="http://schemas.openxmlformats.org/officeDocument/2006/relationships" type="ellipse"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7" axis="ch" ptType="node">
          <dgm:layoutNode name="node" styleLbl="vennNode1">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19041D9-397C-4D41-8F0A-EC8766BD8531}" type="datetimeFigureOut">
              <a:rPr lang="en-US" smtClean="0"/>
              <a:t>26/11/16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A23FEB5-4D18-43A9-AC75-0D5B3E6360FC}" type="slidenum">
              <a:rPr lang="en-US" smtClean="0"/>
              <a:t>‹#›</a:t>
            </a:fld>
            <a:endParaRPr lang="en-US"/>
          </a:p>
        </p:txBody>
      </p:sp>
    </p:spTree>
    <p:extLst>
      <p:ext uri="{BB962C8B-B14F-4D97-AF65-F5344CB8AC3E}">
        <p14:creationId xmlns:p14="http://schemas.microsoft.com/office/powerpoint/2010/main" val="15865131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3588" cy="3429000"/>
          </a:xfrm>
        </p:spPr>
      </p:sp>
      <p:sp>
        <p:nvSpPr>
          <p:cNvPr id="3" name="Notes Placeholder 2"/>
          <p:cNvSpPr>
            <a:spLocks noGrp="1"/>
          </p:cNvSpPr>
          <p:nvPr>
            <p:ph type="body" idx="1"/>
          </p:nvPr>
        </p:nvSpPr>
        <p:spPr/>
        <p:txBody>
          <a:bodyPr/>
          <a:lstStyle/>
          <a:p>
            <a:r>
              <a:rPr lang="en-US" dirty="0" smtClean="0"/>
              <a:t>You</a:t>
            </a:r>
            <a:r>
              <a:rPr lang="en-US" baseline="0" dirty="0" smtClean="0"/>
              <a:t> have an assay that tells you whether the process of interest is working and then you look in the presence of </a:t>
            </a:r>
            <a:r>
              <a:rPr lang="en-US" baseline="0" dirty="0" err="1" smtClean="0"/>
              <a:t>siRNAs</a:t>
            </a:r>
            <a:r>
              <a:rPr lang="en-US" baseline="0" dirty="0" smtClean="0"/>
              <a:t> whether the process is still working.</a:t>
            </a:r>
            <a:endParaRPr lang="en-US" dirty="0"/>
          </a:p>
        </p:txBody>
      </p:sp>
      <p:sp>
        <p:nvSpPr>
          <p:cNvPr id="4" name="Slide Number Placeholder 3"/>
          <p:cNvSpPr>
            <a:spLocks noGrp="1"/>
          </p:cNvSpPr>
          <p:nvPr>
            <p:ph type="sldNum" sz="quarter" idx="10"/>
          </p:nvPr>
        </p:nvSpPr>
        <p:spPr/>
        <p:txBody>
          <a:bodyPr/>
          <a:lstStyle/>
          <a:p>
            <a:pPr>
              <a:defRPr/>
            </a:pPr>
            <a:fld id="{4671B344-734A-B447-BC7D-EDBE9A74D4DC}" type="slidenum">
              <a:rPr lang="de-DE" smtClean="0"/>
              <a:pPr>
                <a:defRPr/>
              </a:pPr>
              <a:t>7</a:t>
            </a:fld>
            <a:endParaRPr lang="de-DE"/>
          </a:p>
        </p:txBody>
      </p:sp>
    </p:spTree>
    <p:extLst>
      <p:ext uri="{BB962C8B-B14F-4D97-AF65-F5344CB8AC3E}">
        <p14:creationId xmlns:p14="http://schemas.microsoft.com/office/powerpoint/2010/main" val="34548994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A23FEB5-4D18-43A9-AC75-0D5B3E6360FC}" type="slidenum">
              <a:rPr lang="en-US" smtClean="0"/>
              <a:t>22</a:t>
            </a:fld>
            <a:endParaRPr lang="en-US"/>
          </a:p>
        </p:txBody>
      </p:sp>
    </p:spTree>
    <p:extLst>
      <p:ext uri="{BB962C8B-B14F-4D97-AF65-F5344CB8AC3E}">
        <p14:creationId xmlns:p14="http://schemas.microsoft.com/office/powerpoint/2010/main" val="39527989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A23FEB5-4D18-43A9-AC75-0D5B3E6360FC}" type="slidenum">
              <a:rPr lang="en-US" smtClean="0"/>
              <a:t>24</a:t>
            </a:fld>
            <a:endParaRPr lang="en-US"/>
          </a:p>
        </p:txBody>
      </p:sp>
    </p:spTree>
    <p:extLst>
      <p:ext uri="{BB962C8B-B14F-4D97-AF65-F5344CB8AC3E}">
        <p14:creationId xmlns:p14="http://schemas.microsoft.com/office/powerpoint/2010/main" val="39527989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A23FEB5-4D18-43A9-AC75-0D5B3E6360FC}" type="slidenum">
              <a:rPr lang="en-US" smtClean="0"/>
              <a:t>25</a:t>
            </a:fld>
            <a:endParaRPr lang="en-US"/>
          </a:p>
        </p:txBody>
      </p:sp>
    </p:spTree>
    <p:extLst>
      <p:ext uri="{BB962C8B-B14F-4D97-AF65-F5344CB8AC3E}">
        <p14:creationId xmlns:p14="http://schemas.microsoft.com/office/powerpoint/2010/main" val="39527989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26/11/16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26/11/16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26/11/16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26/11/16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26/11/16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26/11/16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26/11/16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26/11/16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26/11/16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26/11/16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26/11/16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26/11/16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 Id="rId3" Type="http://schemas.openxmlformats.org/officeDocument/2006/relationships/image" Target="../media/image10.png"/></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14.png"/><Relationship Id="rId5" Type="http://schemas.openxmlformats.org/officeDocument/2006/relationships/image" Target="../media/image15.png"/><Relationship Id="rId6" Type="http://schemas.openxmlformats.org/officeDocument/2006/relationships/image" Target="../media/image16.png"/><Relationship Id="rId7" Type="http://schemas.openxmlformats.org/officeDocument/2006/relationships/image" Target="../media/image17.png"/><Relationship Id="rId8" Type="http://schemas.openxmlformats.org/officeDocument/2006/relationships/image" Target="../media/image18.tiff"/><Relationship Id="rId1" Type="http://schemas.microsoft.com/office/2007/relationships/media" Target="file://localhost/Users/tischi/Desktop/cellprofiler-courses-master/presentation-files/Golgi_20x1x0.95_Aperture11.2mm4.9mm3.6mm_dz1_002_crop_combined_registered.avi" TargetMode="External"/><Relationship Id="rId2" Type="http://schemas.openxmlformats.org/officeDocument/2006/relationships/video" Target="file://localhost/Users/tischi/Desktop/cellprofiler-courses-master/presentation-files/Golgi_20x1x0.95_Aperture11.2mm4.9mm3.6mm_dz1_002_crop_combined_registered.avi"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jpg"/><Relationship Id="rId3" Type="http://schemas.openxmlformats.org/officeDocument/2006/relationships/image" Target="../media/image20.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5" Type="http://schemas.openxmlformats.org/officeDocument/2006/relationships/image" Target="../media/image23.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24.png"/><Relationship Id="rId5" Type="http://schemas.openxmlformats.org/officeDocument/2006/relationships/image" Target="../media/image25.png"/><Relationship Id="rId6" Type="http://schemas.openxmlformats.org/officeDocument/2006/relationships/image" Target="../media/image21.png"/><Relationship Id="rId7" Type="http://schemas.openxmlformats.org/officeDocument/2006/relationships/image" Target="../media/image22.png"/><Relationship Id="rId8" Type="http://schemas.openxmlformats.org/officeDocument/2006/relationships/image" Target="../media/image23.png"/><Relationship Id="rId1" Type="http://schemas.microsoft.com/office/2007/relationships/media" Target="../media/media1.avi"/><Relationship Id="rId2" Type="http://schemas.openxmlformats.org/officeDocument/2006/relationships/video" Target="../media/media1.avi"/></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5" Type="http://schemas.openxmlformats.org/officeDocument/2006/relationships/image" Target="../media/image23.png"/><Relationship Id="rId6" Type="http://schemas.openxmlformats.org/officeDocument/2006/relationships/image" Target="../media/image26.png"/><Relationship Id="rId7" Type="http://schemas.openxmlformats.org/officeDocument/2006/relationships/image" Target="../media/image27.png"/><Relationship Id="rId8" Type="http://schemas.openxmlformats.org/officeDocument/2006/relationships/image" Target="../media/image28.png"/><Relationship Id="rId9" Type="http://schemas.openxmlformats.org/officeDocument/2006/relationships/image" Target="../media/image29.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5" Type="http://schemas.openxmlformats.org/officeDocument/2006/relationships/image" Target="../media/image23.png"/><Relationship Id="rId6" Type="http://schemas.openxmlformats.org/officeDocument/2006/relationships/image" Target="../media/image26.png"/><Relationship Id="rId7" Type="http://schemas.openxmlformats.org/officeDocument/2006/relationships/image" Target="../media/image27.png"/><Relationship Id="rId8" Type="http://schemas.openxmlformats.org/officeDocument/2006/relationships/image" Target="../media/image28.png"/><Relationship Id="rId9" Type="http://schemas.openxmlformats.org/officeDocument/2006/relationships/image" Target="../media/image30.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1" Type="http://schemas.openxmlformats.org/officeDocument/2006/relationships/slideLayout" Target="../slideLayouts/slideLayout7.xml"/><Relationship Id="rId2" Type="http://schemas.openxmlformats.org/officeDocument/2006/relationships/image" Target="../media/image31.em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2.jpe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5.png"/><Relationship Id="rId7" Type="http://schemas.openxmlformats.org/officeDocument/2006/relationships/image" Target="../media/image6.png"/><Relationship Id="rId8"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7.xml"/><Relationship Id="rId2" Type="http://schemas.openxmlformats.org/officeDocument/2006/relationships/notesSlide" Target="../notesSlides/notesSlide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Abstract</a:t>
            </a:r>
            <a:endParaRPr lang="en-US" dirty="0"/>
          </a:p>
        </p:txBody>
      </p:sp>
      <p:sp>
        <p:nvSpPr>
          <p:cNvPr id="3" name="Content Placeholder 2"/>
          <p:cNvSpPr>
            <a:spLocks noGrp="1"/>
          </p:cNvSpPr>
          <p:nvPr>
            <p:ph idx="1"/>
          </p:nvPr>
        </p:nvSpPr>
        <p:spPr/>
        <p:txBody>
          <a:bodyPr>
            <a:normAutofit fontScale="47500" lnSpcReduction="20000"/>
          </a:bodyPr>
          <a:lstStyle/>
          <a:p>
            <a:pPr marL="0" indent="0">
              <a:buNone/>
            </a:pPr>
            <a:r>
              <a:rPr lang="en-US" dirty="0"/>
              <a:t>High-throughput and adaptive feedback microscopy</a:t>
            </a:r>
          </a:p>
          <a:p>
            <a:pPr marL="0" indent="0">
              <a:buNone/>
            </a:pPr>
            <a:r>
              <a:rPr lang="en-US" dirty="0"/>
              <a:t> </a:t>
            </a:r>
          </a:p>
          <a:p>
            <a:pPr marL="0" indent="0">
              <a:buNone/>
            </a:pPr>
            <a:r>
              <a:rPr lang="en-US" u="sng" dirty="0"/>
              <a:t>Christian </a:t>
            </a:r>
            <a:r>
              <a:rPr lang="en-US" u="sng" dirty="0" err="1"/>
              <a:t>Tischer</a:t>
            </a:r>
            <a:r>
              <a:rPr lang="en-US" dirty="0"/>
              <a:t>, Sabine </a:t>
            </a:r>
            <a:r>
              <a:rPr lang="en-US" dirty="0" err="1"/>
              <a:t>Reither</a:t>
            </a:r>
            <a:r>
              <a:rPr lang="en-US" dirty="0"/>
              <a:t>, Volker </a:t>
            </a:r>
            <a:r>
              <a:rPr lang="en-US" dirty="0" err="1"/>
              <a:t>Hilsenstein</a:t>
            </a:r>
            <a:r>
              <a:rPr lang="en-US" dirty="0"/>
              <a:t>, </a:t>
            </a:r>
            <a:r>
              <a:rPr lang="en-US" dirty="0" err="1"/>
              <a:t>Beate</a:t>
            </a:r>
            <a:r>
              <a:rPr lang="en-US" dirty="0"/>
              <a:t> Neumann, Rainer </a:t>
            </a:r>
            <a:r>
              <a:rPr lang="en-US" dirty="0" err="1"/>
              <a:t>Pepperkok</a:t>
            </a:r>
            <a:endParaRPr lang="en-US" dirty="0"/>
          </a:p>
          <a:p>
            <a:pPr marL="0" indent="0">
              <a:buNone/>
            </a:pPr>
            <a:r>
              <a:rPr lang="en-US" dirty="0"/>
              <a:t> </a:t>
            </a:r>
          </a:p>
          <a:p>
            <a:pPr marL="0" indent="0">
              <a:buNone/>
            </a:pPr>
            <a:r>
              <a:rPr lang="en-US" dirty="0"/>
              <a:t>Advanced Light Microscopy Facility, EMBL Heidelberg</a:t>
            </a:r>
          </a:p>
          <a:p>
            <a:pPr marL="0" indent="0">
              <a:buNone/>
            </a:pPr>
            <a:r>
              <a:rPr lang="en-US" dirty="0"/>
              <a:t>Meyerhofstr.1, 69117 Heidelberg, Germany</a:t>
            </a:r>
          </a:p>
          <a:p>
            <a:pPr marL="0" indent="0">
              <a:buNone/>
            </a:pPr>
            <a:r>
              <a:rPr lang="en-US" dirty="0"/>
              <a:t/>
            </a:r>
            <a:br>
              <a:rPr lang="en-US" dirty="0"/>
            </a:br>
            <a:r>
              <a:rPr lang="en-US" dirty="0"/>
              <a:t>High-throughput microscopy of siRNA treated cells has become a standard tool for discovering genes with roles in specific biological processes. However, conducting high-throughput microscopy experiments is still challenging as it puts high demands on sample preparation, microscopy, image and data analysis. Moreover, further characterization of the “hit genes” often requires demanding microscopic assays that are difficult to perform even in medium throughput. In this talk, I will outline the typical challenges occurring in high-throughput microscopy and discuss how dedicated microscope systems can help to tackle these challenges. In addition, I will describe how “adaptive feedback microscopy” allows scientist to perform highly complex microscopic assays in a fully automated manner, thereby enabling detailed and systematic further investigation of the identified “hit genes”.</a:t>
            </a:r>
          </a:p>
          <a:p>
            <a:pPr marL="0" indent="0">
              <a:buNone/>
            </a:pPr>
            <a:endParaRPr lang="en-US" dirty="0"/>
          </a:p>
        </p:txBody>
      </p:sp>
    </p:spTree>
    <p:extLst>
      <p:ext uri="{BB962C8B-B14F-4D97-AF65-F5344CB8AC3E}">
        <p14:creationId xmlns:p14="http://schemas.microsoft.com/office/powerpoint/2010/main" val="31861315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smtClean="0"/>
              <a:t>Imaging using Plastic Bottom Plates</a:t>
            </a:r>
            <a:endParaRPr lang="en-US" dirty="0"/>
          </a:p>
        </p:txBody>
      </p:sp>
      <p:sp>
        <p:nvSpPr>
          <p:cNvPr id="3" name="Content Placeholder 2"/>
          <p:cNvSpPr>
            <a:spLocks noGrp="1"/>
          </p:cNvSpPr>
          <p:nvPr>
            <p:ph idx="1"/>
          </p:nvPr>
        </p:nvSpPr>
        <p:spPr>
          <a:xfrm>
            <a:off x="5715000" y="5105400"/>
            <a:ext cx="2879508" cy="336316"/>
          </a:xfrm>
        </p:spPr>
        <p:txBody>
          <a:bodyPr>
            <a:normAutofit fontScale="25000" lnSpcReduction="20000"/>
          </a:bodyPr>
          <a:lstStyle/>
          <a:p>
            <a:pPr marL="0" indent="0">
              <a:buNone/>
            </a:pPr>
            <a:r>
              <a:rPr lang="en-US" b="1" i="1" dirty="0"/>
              <a:t>Fig. 2: </a:t>
            </a:r>
            <a:r>
              <a:rPr lang="en-US" i="1" dirty="0"/>
              <a:t>Double </a:t>
            </a:r>
            <a:r>
              <a:rPr lang="en-US" i="1" dirty="0" err="1"/>
              <a:t>colour</a:t>
            </a:r>
            <a:r>
              <a:rPr lang="en-US" i="1" dirty="0"/>
              <a:t> imaging in plastic cell culture plates.</a:t>
            </a:r>
          </a:p>
          <a:p>
            <a:pPr marL="0" indent="0">
              <a:buNone/>
            </a:pPr>
            <a:r>
              <a:rPr lang="en-US" i="1" dirty="0"/>
              <a:t>HeLa-Kyoto cell stably expressing H2B-mcherry and GFP-tubulin were cultured in a</a:t>
            </a:r>
          </a:p>
          <a:p>
            <a:pPr marL="0" indent="0">
              <a:buNone/>
            </a:pPr>
            <a:r>
              <a:rPr lang="en-US" i="1" dirty="0"/>
              <a:t>plastic cell culture plate from NUNC, fixed and subsequently imaged using a 20x/0.75NA</a:t>
            </a:r>
          </a:p>
          <a:p>
            <a:pPr marL="0" indent="0">
              <a:buNone/>
            </a:pPr>
            <a:r>
              <a:rPr lang="en-US" i="1" dirty="0"/>
              <a:t>objective with a magnification changer 2. (A,D) GFP-tubulin, (B,E) H2B-mcherry, (C,F)</a:t>
            </a:r>
          </a:p>
          <a:p>
            <a:pPr marL="0" indent="0">
              <a:buNone/>
            </a:pPr>
            <a:r>
              <a:rPr lang="en-US" i="1" dirty="0"/>
              <a:t>overlay image (GFP-tubulin shown in green and H2B-mcherry in red). Scale bar 10 </a:t>
            </a:r>
            <a:r>
              <a:rPr lang="en-US" i="1" dirty="0" err="1"/>
              <a:t>μm</a:t>
            </a:r>
            <a:r>
              <a:rPr lang="en-US" i="1" dirty="0"/>
              <a:t>.</a:t>
            </a:r>
            <a:endParaRPr 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57700" y="1991670"/>
            <a:ext cx="4457700" cy="28587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3390900" y="2364387"/>
            <a:ext cx="865905" cy="646331"/>
          </a:xfrm>
          <a:prstGeom prst="rect">
            <a:avLst/>
          </a:prstGeom>
          <a:noFill/>
        </p:spPr>
        <p:txBody>
          <a:bodyPr wrap="square" rtlCol="0">
            <a:spAutoFit/>
          </a:bodyPr>
          <a:lstStyle/>
          <a:p>
            <a:r>
              <a:rPr lang="en-US" dirty="0" smtClean="0"/>
              <a:t>Interphase</a:t>
            </a:r>
            <a:endParaRPr lang="en-US" dirty="0"/>
          </a:p>
        </p:txBody>
      </p:sp>
      <p:sp>
        <p:nvSpPr>
          <p:cNvPr id="7" name="TextBox 6"/>
          <p:cNvSpPr txBox="1"/>
          <p:nvPr/>
        </p:nvSpPr>
        <p:spPr>
          <a:xfrm>
            <a:off x="3695700" y="3812187"/>
            <a:ext cx="627656" cy="646331"/>
          </a:xfrm>
          <a:prstGeom prst="rect">
            <a:avLst/>
          </a:prstGeom>
          <a:noFill/>
        </p:spPr>
        <p:txBody>
          <a:bodyPr wrap="square" rtlCol="0">
            <a:spAutoFit/>
          </a:bodyPr>
          <a:lstStyle/>
          <a:p>
            <a:r>
              <a:rPr lang="en-US" dirty="0" smtClean="0"/>
              <a:t>Mitosis</a:t>
            </a:r>
            <a:endParaRPr lang="en-US" dirty="0"/>
          </a:p>
        </p:txBody>
      </p:sp>
      <p:sp>
        <p:nvSpPr>
          <p:cNvPr id="8" name="TextBox 7"/>
          <p:cNvSpPr txBox="1"/>
          <p:nvPr/>
        </p:nvSpPr>
        <p:spPr>
          <a:xfrm>
            <a:off x="4828345" y="1295400"/>
            <a:ext cx="956721" cy="646331"/>
          </a:xfrm>
          <a:prstGeom prst="rect">
            <a:avLst/>
          </a:prstGeom>
          <a:noFill/>
        </p:spPr>
        <p:txBody>
          <a:bodyPr wrap="square" rtlCol="0">
            <a:spAutoFit/>
          </a:bodyPr>
          <a:lstStyle/>
          <a:p>
            <a:r>
              <a:rPr lang="en-US" dirty="0" smtClean="0"/>
              <a:t>GFP-Tubulin</a:t>
            </a:r>
            <a:endParaRPr lang="en-US" dirty="0"/>
          </a:p>
        </p:txBody>
      </p:sp>
      <p:sp>
        <p:nvSpPr>
          <p:cNvPr id="9" name="TextBox 8"/>
          <p:cNvSpPr txBox="1"/>
          <p:nvPr/>
        </p:nvSpPr>
        <p:spPr>
          <a:xfrm>
            <a:off x="7962900" y="1297587"/>
            <a:ext cx="579010" cy="646331"/>
          </a:xfrm>
          <a:prstGeom prst="rect">
            <a:avLst/>
          </a:prstGeom>
          <a:noFill/>
        </p:spPr>
        <p:txBody>
          <a:bodyPr wrap="square" rtlCol="0">
            <a:spAutoFit/>
          </a:bodyPr>
          <a:lstStyle/>
          <a:p>
            <a:r>
              <a:rPr lang="en-US" dirty="0" smtClean="0"/>
              <a:t>Merge</a:t>
            </a:r>
            <a:endParaRPr lang="en-US" dirty="0"/>
          </a:p>
        </p:txBody>
      </p:sp>
      <p:sp>
        <p:nvSpPr>
          <p:cNvPr id="10" name="TextBox 9"/>
          <p:cNvSpPr txBox="1"/>
          <p:nvPr/>
        </p:nvSpPr>
        <p:spPr>
          <a:xfrm>
            <a:off x="6286500" y="1297587"/>
            <a:ext cx="1502648" cy="646331"/>
          </a:xfrm>
          <a:prstGeom prst="rect">
            <a:avLst/>
          </a:prstGeom>
          <a:noFill/>
        </p:spPr>
        <p:txBody>
          <a:bodyPr wrap="square" rtlCol="0">
            <a:spAutoFit/>
          </a:bodyPr>
          <a:lstStyle/>
          <a:p>
            <a:r>
              <a:rPr lang="en-US" dirty="0" smtClean="0"/>
              <a:t>DNA (Hb2-mCherry)</a:t>
            </a:r>
            <a:endParaRPr lang="en-US" dirty="0"/>
          </a:p>
        </p:txBody>
      </p:sp>
      <p:sp>
        <p:nvSpPr>
          <p:cNvPr id="11" name="TextBox 10"/>
          <p:cNvSpPr txBox="1"/>
          <p:nvPr/>
        </p:nvSpPr>
        <p:spPr>
          <a:xfrm>
            <a:off x="3581400" y="5105400"/>
            <a:ext cx="1980334" cy="646331"/>
          </a:xfrm>
          <a:prstGeom prst="rect">
            <a:avLst/>
          </a:prstGeom>
        </p:spPr>
        <p:style>
          <a:lnRef idx="1">
            <a:schemeClr val="accent5"/>
          </a:lnRef>
          <a:fillRef idx="3">
            <a:schemeClr val="accent5"/>
          </a:fillRef>
          <a:effectRef idx="2">
            <a:schemeClr val="accent5"/>
          </a:effectRef>
          <a:fontRef idx="minor">
            <a:schemeClr val="lt1"/>
          </a:fontRef>
        </p:style>
        <p:txBody>
          <a:bodyPr wrap="square" rtlCol="0">
            <a:spAutoFit/>
          </a:bodyPr>
          <a:lstStyle/>
          <a:p>
            <a:r>
              <a:rPr lang="en-US" dirty="0" err="1" smtClean="0"/>
              <a:t>Celldiscoverer</a:t>
            </a:r>
            <a:r>
              <a:rPr lang="en-US" dirty="0" smtClean="0"/>
              <a:t> 7 </a:t>
            </a:r>
          </a:p>
          <a:p>
            <a:r>
              <a:rPr lang="en-US" dirty="0" smtClean="0"/>
              <a:t>logo</a:t>
            </a:r>
            <a:endParaRPr lang="en-US" dirty="0"/>
          </a:p>
        </p:txBody>
      </p:sp>
      <p:sp>
        <p:nvSpPr>
          <p:cNvPr id="4" name="TextBox 3"/>
          <p:cNvSpPr txBox="1"/>
          <p:nvPr/>
        </p:nvSpPr>
        <p:spPr>
          <a:xfrm>
            <a:off x="457200" y="1981200"/>
            <a:ext cx="2373516" cy="1200329"/>
          </a:xfrm>
          <a:prstGeom prst="rect">
            <a:avLst/>
          </a:prstGeom>
          <a:noFill/>
        </p:spPr>
        <p:txBody>
          <a:bodyPr wrap="none" rtlCol="0">
            <a:spAutoFit/>
          </a:bodyPr>
          <a:lstStyle/>
          <a:p>
            <a:r>
              <a:rPr lang="en-US" dirty="0" smtClean="0"/>
              <a:t>Picture multi-well plate</a:t>
            </a:r>
          </a:p>
          <a:p>
            <a:endParaRPr lang="en-US" dirty="0"/>
          </a:p>
          <a:p>
            <a:r>
              <a:rPr lang="en-US" dirty="0" smtClean="0"/>
              <a:t>Prices for glass-bottom</a:t>
            </a:r>
          </a:p>
          <a:p>
            <a:r>
              <a:rPr lang="en-US" dirty="0" smtClean="0"/>
              <a:t>And plastic-bottom</a:t>
            </a:r>
            <a:endParaRPr lang="en-US" dirty="0"/>
          </a:p>
        </p:txBody>
      </p:sp>
      <p:sp>
        <p:nvSpPr>
          <p:cNvPr id="6" name="TextBox 5"/>
          <p:cNvSpPr txBox="1"/>
          <p:nvPr/>
        </p:nvSpPr>
        <p:spPr>
          <a:xfrm>
            <a:off x="3124200" y="6172200"/>
            <a:ext cx="3563070" cy="369332"/>
          </a:xfrm>
          <a:prstGeom prst="rect">
            <a:avLst/>
          </a:prstGeom>
          <a:noFill/>
        </p:spPr>
        <p:txBody>
          <a:bodyPr wrap="none" rtlCol="0">
            <a:spAutoFit/>
          </a:bodyPr>
          <a:lstStyle/>
          <a:p>
            <a:r>
              <a:rPr lang="en-US" dirty="0" err="1" smtClean="0"/>
              <a:t>Todo</a:t>
            </a:r>
            <a:r>
              <a:rPr lang="en-US" dirty="0" smtClean="0"/>
              <a:t>: check effective NA=40x/0.75?</a:t>
            </a:r>
            <a:endParaRPr lang="en-US" dirty="0"/>
          </a:p>
        </p:txBody>
      </p:sp>
      <p:sp>
        <p:nvSpPr>
          <p:cNvPr id="12" name="TextBox 11"/>
          <p:cNvSpPr txBox="1"/>
          <p:nvPr/>
        </p:nvSpPr>
        <p:spPr>
          <a:xfrm>
            <a:off x="2057400" y="3276600"/>
            <a:ext cx="535648" cy="369332"/>
          </a:xfrm>
          <a:prstGeom prst="rect">
            <a:avLst/>
          </a:prstGeom>
          <a:noFill/>
        </p:spPr>
        <p:txBody>
          <a:bodyPr wrap="none" rtlCol="0">
            <a:spAutoFit/>
          </a:bodyPr>
          <a:lstStyle/>
          <a:p>
            <a:r>
              <a:rPr lang="en-US" dirty="0" smtClean="0"/>
              <a:t>$$$</a:t>
            </a:r>
            <a:endParaRPr lang="en-US" dirty="0"/>
          </a:p>
        </p:txBody>
      </p:sp>
    </p:spTree>
    <p:extLst>
      <p:ext uri="{BB962C8B-B14F-4D97-AF65-F5344CB8AC3E}">
        <p14:creationId xmlns:p14="http://schemas.microsoft.com/office/powerpoint/2010/main" val="41604358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Edge effects</a:t>
            </a:r>
            <a:endParaRPr lang="en-US" dirty="0"/>
          </a:p>
        </p:txBody>
      </p:sp>
      <p:sp>
        <p:nvSpPr>
          <p:cNvPr id="3" name="Content Placeholder 2"/>
          <p:cNvSpPr>
            <a:spLocks noGrp="1"/>
          </p:cNvSpPr>
          <p:nvPr>
            <p:ph idx="1"/>
          </p:nvPr>
        </p:nvSpPr>
        <p:spPr/>
        <p:txBody>
          <a:bodyPr/>
          <a:lstStyle/>
          <a:p>
            <a:endParaRPr lang="en-US" dirty="0"/>
          </a:p>
        </p:txBody>
      </p:sp>
    </p:spTree>
    <p:extLst>
      <p:ext uri="{BB962C8B-B14F-4D97-AF65-F5344CB8AC3E}">
        <p14:creationId xmlns:p14="http://schemas.microsoft.com/office/powerpoint/2010/main" val="29326866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Autofocus </a:t>
            </a:r>
            <a:r>
              <a:rPr lang="en-US" dirty="0" err="1" smtClean="0"/>
              <a:t>CellDiscoverer</a:t>
            </a:r>
            <a:r>
              <a:rPr lang="en-US" dirty="0" smtClean="0"/>
              <a:t> 7</a:t>
            </a:r>
            <a:endParaRPr lang="en-US" dirty="0"/>
          </a:p>
        </p:txBody>
      </p:sp>
      <p:sp>
        <p:nvSpPr>
          <p:cNvPr id="3" name="Content Placeholder 2"/>
          <p:cNvSpPr>
            <a:spLocks noGrp="1"/>
          </p:cNvSpPr>
          <p:nvPr>
            <p:ph idx="1"/>
          </p:nvPr>
        </p:nvSpPr>
        <p:spPr/>
        <p:txBody>
          <a:bodyPr/>
          <a:lstStyle/>
          <a:p>
            <a:r>
              <a:rPr lang="en-US" dirty="0" smtClean="0"/>
              <a:t>Find Surface</a:t>
            </a:r>
          </a:p>
          <a:p>
            <a:r>
              <a:rPr lang="en-US" dirty="0" smtClean="0"/>
              <a:t>Focus Hold</a:t>
            </a:r>
          </a:p>
          <a:p>
            <a:r>
              <a:rPr lang="en-US" dirty="0" smtClean="0"/>
              <a:t>Focus every time-point and position</a:t>
            </a:r>
            <a:endParaRPr lang="en-US" dirty="0"/>
          </a:p>
        </p:txBody>
      </p:sp>
    </p:spTree>
    <p:extLst>
      <p:ext uri="{BB962C8B-B14F-4D97-AF65-F5344CB8AC3E}">
        <p14:creationId xmlns:p14="http://schemas.microsoft.com/office/powerpoint/2010/main" val="36589406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Speed</a:t>
            </a:r>
            <a:endParaRPr lang="en-US" dirty="0"/>
          </a:p>
        </p:txBody>
      </p:sp>
      <p:sp>
        <p:nvSpPr>
          <p:cNvPr id="3" name="Content Placeholder 2"/>
          <p:cNvSpPr>
            <a:spLocks noGrp="1"/>
          </p:cNvSpPr>
          <p:nvPr>
            <p:ph idx="1"/>
          </p:nvPr>
        </p:nvSpPr>
        <p:spPr/>
        <p:txBody>
          <a:bodyPr/>
          <a:lstStyle/>
          <a:p>
            <a:r>
              <a:rPr lang="en-US" dirty="0" smtClean="0"/>
              <a:t>Filter wheel vs. other</a:t>
            </a:r>
          </a:p>
          <a:p>
            <a:r>
              <a:rPr lang="en-US" dirty="0" smtClean="0"/>
              <a:t>=&gt;Sabine, Speed </a:t>
            </a:r>
            <a:r>
              <a:rPr lang="en-US" dirty="0" err="1" smtClean="0"/>
              <a:t>Mdev</a:t>
            </a:r>
            <a:r>
              <a:rPr lang="en-US" dirty="0" smtClean="0"/>
              <a:t>?</a:t>
            </a:r>
            <a:endParaRPr lang="en-US" dirty="0"/>
          </a:p>
        </p:txBody>
      </p:sp>
    </p:spTree>
    <p:extLst>
      <p:ext uri="{BB962C8B-B14F-4D97-AF65-F5344CB8AC3E}">
        <p14:creationId xmlns:p14="http://schemas.microsoft.com/office/powerpoint/2010/main" val="9517828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Title 1"/>
          <p:cNvSpPr>
            <a:spLocks noGrp="1"/>
          </p:cNvSpPr>
          <p:nvPr>
            <p:ph type="title"/>
          </p:nvPr>
        </p:nvSpPr>
        <p:spPr>
          <a:xfrm>
            <a:off x="477838" y="114300"/>
            <a:ext cx="8229600" cy="1143000"/>
          </a:xfrm>
        </p:spPr>
        <p:txBody>
          <a:bodyPr/>
          <a:lstStyle/>
          <a:p>
            <a:r>
              <a:rPr lang="en-US" altLang="en-US" sz="4000" dirty="0" err="1" smtClean="0">
                <a:ea typeface="ＭＳ Ｐゴシック" pitchFamily="34" charset="-128"/>
              </a:rPr>
              <a:t>Autophagosome</a:t>
            </a:r>
            <a:r>
              <a:rPr lang="en-US" altLang="en-US" sz="4000" dirty="0" smtClean="0">
                <a:ea typeface="ＭＳ Ｐゴシック" pitchFamily="34" charset="-128"/>
              </a:rPr>
              <a:t> screen</a:t>
            </a:r>
          </a:p>
        </p:txBody>
      </p:sp>
      <p:pic>
        <p:nvPicPr>
          <p:cNvPr id="778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29200" y="1638300"/>
            <a:ext cx="3162300" cy="274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8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1638300"/>
            <a:ext cx="3162300" cy="274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828" name="TextBox 5"/>
          <p:cNvSpPr txBox="1">
            <a:spLocks noChangeArrowheads="1"/>
          </p:cNvSpPr>
          <p:nvPr/>
        </p:nvSpPr>
        <p:spPr bwMode="auto">
          <a:xfrm>
            <a:off x="1770063" y="1219200"/>
            <a:ext cx="15827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en-US" sz="2000"/>
              <a:t>Treatment A</a:t>
            </a:r>
          </a:p>
        </p:txBody>
      </p:sp>
      <p:sp>
        <p:nvSpPr>
          <p:cNvPr id="77829" name="TextBox 6"/>
          <p:cNvSpPr txBox="1">
            <a:spLocks noChangeArrowheads="1"/>
          </p:cNvSpPr>
          <p:nvPr/>
        </p:nvSpPr>
        <p:spPr bwMode="auto">
          <a:xfrm>
            <a:off x="5829300" y="1257300"/>
            <a:ext cx="158591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en-US" sz="2000"/>
              <a:t>Treatment B</a:t>
            </a:r>
          </a:p>
        </p:txBody>
      </p:sp>
      <p:sp>
        <p:nvSpPr>
          <p:cNvPr id="80903" name="TextBox 7"/>
          <p:cNvSpPr txBox="1">
            <a:spLocks noChangeArrowheads="1"/>
          </p:cNvSpPr>
          <p:nvPr/>
        </p:nvSpPr>
        <p:spPr bwMode="auto">
          <a:xfrm>
            <a:off x="198438" y="4876800"/>
            <a:ext cx="87884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en-US"/>
              <a:t>In principle, the</a:t>
            </a:r>
            <a:r>
              <a:rPr lang="en-US" altLang="en-US" b="1"/>
              <a:t> total intensity inside all dot-like structures </a:t>
            </a:r>
          </a:p>
          <a:p>
            <a:pPr eaLnBrk="1" hangingPunct="1"/>
            <a:r>
              <a:rPr lang="en-US" altLang="en-US"/>
              <a:t>in each cell is proportional to the </a:t>
            </a:r>
            <a:r>
              <a:rPr lang="en-US" altLang="en-US" b="1"/>
              <a:t>amount of protein recruited </a:t>
            </a:r>
          </a:p>
          <a:p>
            <a:pPr eaLnBrk="1" hangingPunct="1"/>
            <a:r>
              <a:rPr lang="en-US" altLang="en-US" b="1"/>
              <a:t>to autophagosomes</a:t>
            </a:r>
            <a:r>
              <a:rPr lang="en-US" altLang="en-US"/>
              <a:t> in this cell.</a:t>
            </a:r>
          </a:p>
        </p:txBody>
      </p:sp>
    </p:spTree>
    <p:extLst>
      <p:ext uri="{BB962C8B-B14F-4D97-AF65-F5344CB8AC3E}">
        <p14:creationId xmlns:p14="http://schemas.microsoft.com/office/powerpoint/2010/main" val="421241103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090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90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8849" name="Group 92"/>
          <p:cNvGrpSpPr>
            <a:grpSpLocks/>
          </p:cNvGrpSpPr>
          <p:nvPr/>
        </p:nvGrpSpPr>
        <p:grpSpPr bwMode="auto">
          <a:xfrm>
            <a:off x="4673600" y="3886200"/>
            <a:ext cx="1270000" cy="1279525"/>
            <a:chOff x="5334000" y="3266873"/>
            <a:chExt cx="1270000" cy="1279727"/>
          </a:xfrm>
        </p:grpSpPr>
        <p:pic>
          <p:nvPicPr>
            <p:cNvPr id="78934" name="Picture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334000" y="3276600"/>
              <a:ext cx="1270000" cy="127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8935" name="Group 60"/>
            <p:cNvGrpSpPr>
              <a:grpSpLocks/>
            </p:cNvGrpSpPr>
            <p:nvPr/>
          </p:nvGrpSpPr>
          <p:grpSpPr bwMode="auto">
            <a:xfrm>
              <a:off x="5540966" y="3266873"/>
              <a:ext cx="881349" cy="1264577"/>
              <a:chOff x="5540966" y="3266873"/>
              <a:chExt cx="881349" cy="1264577"/>
            </a:xfrm>
          </p:grpSpPr>
          <p:sp>
            <p:nvSpPr>
              <p:cNvPr id="8" name="Freeform 7"/>
              <p:cNvSpPr>
                <a:spLocks/>
              </p:cNvSpPr>
              <p:nvPr/>
            </p:nvSpPr>
            <p:spPr bwMode="auto">
              <a:xfrm>
                <a:off x="5995315" y="3266873"/>
                <a:ext cx="427000" cy="1264577"/>
              </a:xfrm>
              <a:custGeom>
                <a:avLst/>
                <a:gdLst>
                  <a:gd name="T0" fmla="*/ 416052 w 427000"/>
                  <a:gd name="T1" fmla="*/ 1264577 h 1264577"/>
                  <a:gd name="T2" fmla="*/ 11 w 427000"/>
                  <a:gd name="T3" fmla="*/ 635026 h 1264577"/>
                  <a:gd name="T4" fmla="*/ 427000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9" name="Freeform 8"/>
              <p:cNvSpPr>
                <a:spLocks/>
              </p:cNvSpPr>
              <p:nvPr/>
            </p:nvSpPr>
            <p:spPr bwMode="auto">
              <a:xfrm flipH="1">
                <a:off x="5540966" y="3266873"/>
                <a:ext cx="404197" cy="1264577"/>
              </a:xfrm>
              <a:custGeom>
                <a:avLst/>
                <a:gdLst>
                  <a:gd name="T0" fmla="*/ 393834 w 427000"/>
                  <a:gd name="T1" fmla="*/ 1264577 h 1264577"/>
                  <a:gd name="T2" fmla="*/ 10 w 427000"/>
                  <a:gd name="T3" fmla="*/ 635026 h 1264577"/>
                  <a:gd name="T4" fmla="*/ 404197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grpSp>
      </p:grpSp>
      <p:grpSp>
        <p:nvGrpSpPr>
          <p:cNvPr id="78850" name="Group 59"/>
          <p:cNvGrpSpPr>
            <a:grpSpLocks/>
          </p:cNvGrpSpPr>
          <p:nvPr/>
        </p:nvGrpSpPr>
        <p:grpSpPr bwMode="auto">
          <a:xfrm>
            <a:off x="7416800" y="3886200"/>
            <a:ext cx="1270000" cy="1270000"/>
            <a:chOff x="3378200" y="3302000"/>
            <a:chExt cx="1270000" cy="1270000"/>
          </a:xfrm>
        </p:grpSpPr>
        <p:pic>
          <p:nvPicPr>
            <p:cNvPr id="78930" name="Picture 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378200" y="3302000"/>
              <a:ext cx="1270000" cy="127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8931" name="Group 55"/>
            <p:cNvGrpSpPr>
              <a:grpSpLocks/>
            </p:cNvGrpSpPr>
            <p:nvPr/>
          </p:nvGrpSpPr>
          <p:grpSpPr bwMode="auto">
            <a:xfrm>
              <a:off x="3916273" y="3302000"/>
              <a:ext cx="198610" cy="1264580"/>
              <a:chOff x="3916273" y="3302000"/>
              <a:chExt cx="198610" cy="1264580"/>
            </a:xfrm>
          </p:grpSpPr>
          <p:sp>
            <p:nvSpPr>
              <p:cNvPr id="10" name="Freeform 9"/>
              <p:cNvSpPr>
                <a:spLocks/>
              </p:cNvSpPr>
              <p:nvPr/>
            </p:nvSpPr>
            <p:spPr bwMode="auto">
              <a:xfrm flipH="1">
                <a:off x="3916273" y="3302003"/>
                <a:ext cx="45719" cy="1264577"/>
              </a:xfrm>
              <a:custGeom>
                <a:avLst/>
                <a:gdLst>
                  <a:gd name="T0" fmla="*/ 44547 w 427000"/>
                  <a:gd name="T1" fmla="*/ 1264577 h 1264577"/>
                  <a:gd name="T2" fmla="*/ 1 w 427000"/>
                  <a:gd name="T3" fmla="*/ 635026 h 1264577"/>
                  <a:gd name="T4" fmla="*/ 45719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11" name="Freeform 10"/>
              <p:cNvSpPr>
                <a:spLocks/>
              </p:cNvSpPr>
              <p:nvPr/>
            </p:nvSpPr>
            <p:spPr bwMode="auto">
              <a:xfrm>
                <a:off x="4069164" y="3302000"/>
                <a:ext cx="45719" cy="1264577"/>
              </a:xfrm>
              <a:custGeom>
                <a:avLst/>
                <a:gdLst>
                  <a:gd name="T0" fmla="*/ 44547 w 427000"/>
                  <a:gd name="T1" fmla="*/ 1264577 h 1264577"/>
                  <a:gd name="T2" fmla="*/ 1 w 427000"/>
                  <a:gd name="T3" fmla="*/ 635026 h 1264577"/>
                  <a:gd name="T4" fmla="*/ 45719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grpSp>
      </p:grpSp>
      <p:grpSp>
        <p:nvGrpSpPr>
          <p:cNvPr id="78851" name="Group 11"/>
          <p:cNvGrpSpPr>
            <a:grpSpLocks/>
          </p:cNvGrpSpPr>
          <p:nvPr/>
        </p:nvGrpSpPr>
        <p:grpSpPr bwMode="auto">
          <a:xfrm>
            <a:off x="4870450" y="5969000"/>
            <a:ext cx="920750" cy="258763"/>
            <a:chOff x="1079323" y="4799612"/>
            <a:chExt cx="1367300" cy="447403"/>
          </a:xfrm>
        </p:grpSpPr>
        <p:grpSp>
          <p:nvGrpSpPr>
            <p:cNvPr id="78918" name="Group 12"/>
            <p:cNvGrpSpPr>
              <a:grpSpLocks/>
            </p:cNvGrpSpPr>
            <p:nvPr/>
          </p:nvGrpSpPr>
          <p:grpSpPr bwMode="auto">
            <a:xfrm>
              <a:off x="1231294" y="4799612"/>
              <a:ext cx="1215329" cy="294642"/>
              <a:chOff x="1303192" y="5653175"/>
              <a:chExt cx="1215329" cy="294642"/>
            </a:xfrm>
          </p:grpSpPr>
          <p:sp>
            <p:nvSpPr>
              <p:cNvPr id="22" name="Cube 21"/>
              <p:cNvSpPr>
                <a:spLocks noChangeArrowheads="1"/>
              </p:cNvSpPr>
              <p:nvPr/>
            </p:nvSpPr>
            <p:spPr bwMode="auto">
              <a:xfrm>
                <a:off x="1303192" y="5653175"/>
                <a:ext cx="454151" cy="294642"/>
              </a:xfrm>
              <a:prstGeom prst="cube">
                <a:avLst>
                  <a:gd name="adj" fmla="val 25000"/>
                </a:avLst>
              </a:prstGeom>
              <a:gradFill rotWithShape="1">
                <a:gsLst>
                  <a:gs pos="0">
                    <a:srgbClr val="3A7CCB"/>
                  </a:gs>
                  <a:gs pos="20000">
                    <a:srgbClr val="3C7BC7"/>
                  </a:gs>
                  <a:gs pos="100000">
                    <a:srgbClr val="2C5D98"/>
                  </a:gs>
                </a:gsLst>
                <a:lin ang="5400000"/>
              </a:gradFill>
              <a:ln w="9525">
                <a:solidFill>
                  <a:srgbClr val="4A7EBB"/>
                </a:solidFill>
                <a:miter lim="800000"/>
                <a:headEnd/>
                <a:tailEnd/>
              </a:ln>
              <a:effectLst>
                <a:outerShdw blurRad="40000" dist="23000" dir="5400000" rotWithShape="0">
                  <a:srgbClr val="808080">
                    <a:alpha val="34999"/>
                  </a:srgbClr>
                </a:outerShdw>
              </a:effectLst>
            </p:spPr>
            <p:txBody>
              <a:bodyPr anchor="ctr"/>
              <a:lstStyle/>
              <a:p>
                <a:pPr algn="ctr">
                  <a:defRPr/>
                </a:pPr>
                <a:endParaRPr lang="en-US">
                  <a:solidFill>
                    <a:schemeClr val="lt1"/>
                  </a:solidFill>
                  <a:latin typeface="+mn-lt"/>
                  <a:ea typeface="+mn-ea"/>
                </a:endParaRPr>
              </a:p>
            </p:txBody>
          </p:sp>
          <p:sp>
            <p:nvSpPr>
              <p:cNvPr id="23" name="Cube 22"/>
              <p:cNvSpPr>
                <a:spLocks noChangeArrowheads="1"/>
              </p:cNvSpPr>
              <p:nvPr/>
            </p:nvSpPr>
            <p:spPr bwMode="auto">
              <a:xfrm>
                <a:off x="1679619" y="5653175"/>
                <a:ext cx="454151" cy="294642"/>
              </a:xfrm>
              <a:prstGeom prst="cube">
                <a:avLst>
                  <a:gd name="adj" fmla="val 25000"/>
                </a:avLst>
              </a:prstGeom>
              <a:gradFill rotWithShape="1">
                <a:gsLst>
                  <a:gs pos="0">
                    <a:srgbClr val="3A7CCB"/>
                  </a:gs>
                  <a:gs pos="20000">
                    <a:srgbClr val="3C7BC7"/>
                  </a:gs>
                  <a:gs pos="100000">
                    <a:srgbClr val="2C5D98"/>
                  </a:gs>
                </a:gsLst>
                <a:lin ang="5400000"/>
              </a:gradFill>
              <a:ln w="9525">
                <a:solidFill>
                  <a:srgbClr val="4A7EBB"/>
                </a:solidFill>
                <a:miter lim="800000"/>
                <a:headEnd/>
                <a:tailEnd/>
              </a:ln>
              <a:effectLst>
                <a:outerShdw blurRad="40000" dist="23000" dir="5400000" rotWithShape="0">
                  <a:srgbClr val="808080">
                    <a:alpha val="34999"/>
                  </a:srgbClr>
                </a:outerShdw>
              </a:effectLst>
            </p:spPr>
            <p:txBody>
              <a:bodyPr anchor="ctr"/>
              <a:lstStyle/>
              <a:p>
                <a:pPr algn="ctr">
                  <a:defRPr/>
                </a:pPr>
                <a:endParaRPr lang="en-US">
                  <a:solidFill>
                    <a:schemeClr val="lt1"/>
                  </a:solidFill>
                  <a:latin typeface="+mn-lt"/>
                  <a:ea typeface="+mn-ea"/>
                </a:endParaRPr>
              </a:p>
            </p:txBody>
          </p:sp>
          <p:sp>
            <p:nvSpPr>
              <p:cNvPr id="24" name="Cube 23"/>
              <p:cNvSpPr>
                <a:spLocks noChangeArrowheads="1"/>
              </p:cNvSpPr>
              <p:nvPr/>
            </p:nvSpPr>
            <p:spPr bwMode="auto">
              <a:xfrm>
                <a:off x="2064370" y="5653175"/>
                <a:ext cx="454151" cy="294642"/>
              </a:xfrm>
              <a:prstGeom prst="cube">
                <a:avLst>
                  <a:gd name="adj" fmla="val 25000"/>
                </a:avLst>
              </a:prstGeom>
              <a:gradFill rotWithShape="1">
                <a:gsLst>
                  <a:gs pos="0">
                    <a:srgbClr val="3A7CCB"/>
                  </a:gs>
                  <a:gs pos="20000">
                    <a:srgbClr val="3C7BC7"/>
                  </a:gs>
                  <a:gs pos="100000">
                    <a:srgbClr val="2C5D98"/>
                  </a:gs>
                </a:gsLst>
                <a:lin ang="5400000"/>
              </a:gradFill>
              <a:ln w="9525">
                <a:solidFill>
                  <a:srgbClr val="4A7EBB"/>
                </a:solidFill>
                <a:miter lim="800000"/>
                <a:headEnd/>
                <a:tailEnd/>
              </a:ln>
              <a:effectLst>
                <a:outerShdw blurRad="40000" dist="23000" dir="5400000" rotWithShape="0">
                  <a:srgbClr val="808080">
                    <a:alpha val="34999"/>
                  </a:srgbClr>
                </a:outerShdw>
              </a:effectLst>
            </p:spPr>
            <p:txBody>
              <a:bodyPr anchor="ctr"/>
              <a:lstStyle/>
              <a:p>
                <a:pPr algn="ctr">
                  <a:defRPr/>
                </a:pPr>
                <a:endParaRPr lang="en-US">
                  <a:solidFill>
                    <a:schemeClr val="lt1"/>
                  </a:solidFill>
                  <a:latin typeface="+mn-lt"/>
                  <a:ea typeface="+mn-ea"/>
                </a:endParaRPr>
              </a:p>
            </p:txBody>
          </p:sp>
        </p:grpSp>
        <p:grpSp>
          <p:nvGrpSpPr>
            <p:cNvPr id="78919" name="Group 13"/>
            <p:cNvGrpSpPr>
              <a:grpSpLocks/>
            </p:cNvGrpSpPr>
            <p:nvPr/>
          </p:nvGrpSpPr>
          <p:grpSpPr bwMode="auto">
            <a:xfrm>
              <a:off x="1159396" y="4875677"/>
              <a:ext cx="1215329" cy="294642"/>
              <a:chOff x="1303192" y="5653175"/>
              <a:chExt cx="1215329" cy="294642"/>
            </a:xfrm>
          </p:grpSpPr>
          <p:sp>
            <p:nvSpPr>
              <p:cNvPr id="19" name="Cube 18"/>
              <p:cNvSpPr>
                <a:spLocks noChangeArrowheads="1"/>
              </p:cNvSpPr>
              <p:nvPr/>
            </p:nvSpPr>
            <p:spPr bwMode="auto">
              <a:xfrm>
                <a:off x="1303192" y="5653175"/>
                <a:ext cx="454151" cy="294642"/>
              </a:xfrm>
              <a:prstGeom prst="cube">
                <a:avLst>
                  <a:gd name="adj" fmla="val 25000"/>
                </a:avLst>
              </a:prstGeom>
              <a:gradFill rotWithShape="1">
                <a:gsLst>
                  <a:gs pos="0">
                    <a:srgbClr val="3A7CCB"/>
                  </a:gs>
                  <a:gs pos="20000">
                    <a:srgbClr val="3C7BC7"/>
                  </a:gs>
                  <a:gs pos="100000">
                    <a:srgbClr val="2C5D98"/>
                  </a:gs>
                </a:gsLst>
                <a:lin ang="5400000"/>
              </a:gradFill>
              <a:ln w="9525">
                <a:solidFill>
                  <a:srgbClr val="4A7EBB"/>
                </a:solidFill>
                <a:miter lim="800000"/>
                <a:headEnd/>
                <a:tailEnd/>
              </a:ln>
              <a:effectLst>
                <a:outerShdw blurRad="40000" dist="23000" dir="5400000" rotWithShape="0">
                  <a:srgbClr val="808080">
                    <a:alpha val="34999"/>
                  </a:srgbClr>
                </a:outerShdw>
              </a:effectLst>
            </p:spPr>
            <p:txBody>
              <a:bodyPr anchor="ctr"/>
              <a:lstStyle/>
              <a:p>
                <a:pPr algn="ctr">
                  <a:defRPr/>
                </a:pPr>
                <a:endParaRPr lang="en-US">
                  <a:solidFill>
                    <a:schemeClr val="lt1"/>
                  </a:solidFill>
                  <a:latin typeface="+mn-lt"/>
                  <a:ea typeface="+mn-ea"/>
                </a:endParaRPr>
              </a:p>
            </p:txBody>
          </p:sp>
          <p:sp>
            <p:nvSpPr>
              <p:cNvPr id="20" name="Cube 19"/>
              <p:cNvSpPr>
                <a:spLocks noChangeArrowheads="1"/>
              </p:cNvSpPr>
              <p:nvPr/>
            </p:nvSpPr>
            <p:spPr bwMode="auto">
              <a:xfrm>
                <a:off x="1679619" y="5653175"/>
                <a:ext cx="454151" cy="294642"/>
              </a:xfrm>
              <a:prstGeom prst="cube">
                <a:avLst>
                  <a:gd name="adj" fmla="val 25000"/>
                </a:avLst>
              </a:prstGeom>
              <a:gradFill rotWithShape="1">
                <a:gsLst>
                  <a:gs pos="0">
                    <a:srgbClr val="3A7CCB"/>
                  </a:gs>
                  <a:gs pos="20000">
                    <a:srgbClr val="3C7BC7"/>
                  </a:gs>
                  <a:gs pos="100000">
                    <a:srgbClr val="2C5D98"/>
                  </a:gs>
                </a:gsLst>
                <a:lin ang="5400000"/>
              </a:gradFill>
              <a:ln w="9525">
                <a:solidFill>
                  <a:srgbClr val="4A7EBB"/>
                </a:solidFill>
                <a:miter lim="800000"/>
                <a:headEnd/>
                <a:tailEnd/>
              </a:ln>
              <a:effectLst>
                <a:outerShdw blurRad="40000" dist="23000" dir="5400000" rotWithShape="0">
                  <a:srgbClr val="808080">
                    <a:alpha val="34999"/>
                  </a:srgbClr>
                </a:outerShdw>
              </a:effectLst>
            </p:spPr>
            <p:txBody>
              <a:bodyPr anchor="ctr"/>
              <a:lstStyle/>
              <a:p>
                <a:pPr algn="ctr">
                  <a:defRPr/>
                </a:pPr>
                <a:endParaRPr lang="en-US">
                  <a:solidFill>
                    <a:schemeClr val="lt1"/>
                  </a:solidFill>
                  <a:latin typeface="+mn-lt"/>
                  <a:ea typeface="+mn-ea"/>
                </a:endParaRPr>
              </a:p>
            </p:txBody>
          </p:sp>
          <p:sp>
            <p:nvSpPr>
              <p:cNvPr id="21" name="Cube 20"/>
              <p:cNvSpPr>
                <a:spLocks noChangeArrowheads="1"/>
              </p:cNvSpPr>
              <p:nvPr/>
            </p:nvSpPr>
            <p:spPr bwMode="auto">
              <a:xfrm>
                <a:off x="2064370" y="5653175"/>
                <a:ext cx="454151" cy="294642"/>
              </a:xfrm>
              <a:prstGeom prst="cube">
                <a:avLst>
                  <a:gd name="adj" fmla="val 25000"/>
                </a:avLst>
              </a:prstGeom>
              <a:gradFill rotWithShape="1">
                <a:gsLst>
                  <a:gs pos="0">
                    <a:srgbClr val="3A7CCB"/>
                  </a:gs>
                  <a:gs pos="20000">
                    <a:srgbClr val="3C7BC7"/>
                  </a:gs>
                  <a:gs pos="100000">
                    <a:srgbClr val="2C5D98"/>
                  </a:gs>
                </a:gsLst>
                <a:lin ang="5400000"/>
              </a:gradFill>
              <a:ln w="9525">
                <a:solidFill>
                  <a:srgbClr val="4A7EBB"/>
                </a:solidFill>
                <a:miter lim="800000"/>
                <a:headEnd/>
                <a:tailEnd/>
              </a:ln>
              <a:effectLst>
                <a:outerShdw blurRad="40000" dist="23000" dir="5400000" rotWithShape="0">
                  <a:srgbClr val="808080">
                    <a:alpha val="34999"/>
                  </a:srgbClr>
                </a:outerShdw>
              </a:effectLst>
            </p:spPr>
            <p:txBody>
              <a:bodyPr anchor="ctr"/>
              <a:lstStyle/>
              <a:p>
                <a:pPr algn="ctr">
                  <a:defRPr/>
                </a:pPr>
                <a:endParaRPr lang="en-US">
                  <a:solidFill>
                    <a:schemeClr val="lt1"/>
                  </a:solidFill>
                  <a:latin typeface="+mn-lt"/>
                  <a:ea typeface="+mn-ea"/>
                </a:endParaRPr>
              </a:p>
            </p:txBody>
          </p:sp>
        </p:grpSp>
        <p:grpSp>
          <p:nvGrpSpPr>
            <p:cNvPr id="78920" name="Group 14"/>
            <p:cNvGrpSpPr>
              <a:grpSpLocks/>
            </p:cNvGrpSpPr>
            <p:nvPr/>
          </p:nvGrpSpPr>
          <p:grpSpPr bwMode="auto">
            <a:xfrm>
              <a:off x="1079323" y="4952373"/>
              <a:ext cx="1215329" cy="294642"/>
              <a:chOff x="1303192" y="5653175"/>
              <a:chExt cx="1215329" cy="294642"/>
            </a:xfrm>
          </p:grpSpPr>
          <p:sp>
            <p:nvSpPr>
              <p:cNvPr id="16" name="Cube 15"/>
              <p:cNvSpPr>
                <a:spLocks noChangeArrowheads="1"/>
              </p:cNvSpPr>
              <p:nvPr/>
            </p:nvSpPr>
            <p:spPr bwMode="auto">
              <a:xfrm>
                <a:off x="1303192" y="5653175"/>
                <a:ext cx="454151" cy="294642"/>
              </a:xfrm>
              <a:prstGeom prst="cube">
                <a:avLst>
                  <a:gd name="adj" fmla="val 25000"/>
                </a:avLst>
              </a:prstGeom>
              <a:gradFill rotWithShape="1">
                <a:gsLst>
                  <a:gs pos="0">
                    <a:srgbClr val="3A7CCB"/>
                  </a:gs>
                  <a:gs pos="20000">
                    <a:srgbClr val="3C7BC7"/>
                  </a:gs>
                  <a:gs pos="100000">
                    <a:srgbClr val="2C5D98"/>
                  </a:gs>
                </a:gsLst>
                <a:lin ang="5400000"/>
              </a:gradFill>
              <a:ln w="9525">
                <a:solidFill>
                  <a:srgbClr val="4A7EBB"/>
                </a:solidFill>
                <a:miter lim="800000"/>
                <a:headEnd/>
                <a:tailEnd/>
              </a:ln>
              <a:effectLst>
                <a:outerShdw blurRad="40000" dist="23000" dir="5400000" rotWithShape="0">
                  <a:srgbClr val="808080">
                    <a:alpha val="34999"/>
                  </a:srgbClr>
                </a:outerShdw>
              </a:effectLst>
            </p:spPr>
            <p:txBody>
              <a:bodyPr anchor="ctr"/>
              <a:lstStyle/>
              <a:p>
                <a:pPr algn="ctr">
                  <a:defRPr/>
                </a:pPr>
                <a:endParaRPr lang="en-US">
                  <a:solidFill>
                    <a:schemeClr val="lt1"/>
                  </a:solidFill>
                  <a:latin typeface="+mn-lt"/>
                  <a:ea typeface="+mn-ea"/>
                </a:endParaRPr>
              </a:p>
            </p:txBody>
          </p:sp>
          <p:sp>
            <p:nvSpPr>
              <p:cNvPr id="17" name="Cube 16"/>
              <p:cNvSpPr>
                <a:spLocks noChangeArrowheads="1"/>
              </p:cNvSpPr>
              <p:nvPr/>
            </p:nvSpPr>
            <p:spPr bwMode="auto">
              <a:xfrm>
                <a:off x="1679619" y="5653175"/>
                <a:ext cx="454151" cy="294642"/>
              </a:xfrm>
              <a:prstGeom prst="cube">
                <a:avLst>
                  <a:gd name="adj" fmla="val 25000"/>
                </a:avLst>
              </a:prstGeom>
              <a:gradFill rotWithShape="1">
                <a:gsLst>
                  <a:gs pos="0">
                    <a:srgbClr val="3A7CCB"/>
                  </a:gs>
                  <a:gs pos="20000">
                    <a:srgbClr val="3C7BC7"/>
                  </a:gs>
                  <a:gs pos="100000">
                    <a:srgbClr val="2C5D98"/>
                  </a:gs>
                </a:gsLst>
                <a:lin ang="5400000"/>
              </a:gradFill>
              <a:ln w="9525">
                <a:solidFill>
                  <a:srgbClr val="4A7EBB"/>
                </a:solidFill>
                <a:miter lim="800000"/>
                <a:headEnd/>
                <a:tailEnd/>
              </a:ln>
              <a:effectLst>
                <a:outerShdw blurRad="40000" dist="23000" dir="5400000" rotWithShape="0">
                  <a:srgbClr val="808080">
                    <a:alpha val="34999"/>
                  </a:srgbClr>
                </a:outerShdw>
              </a:effectLst>
            </p:spPr>
            <p:txBody>
              <a:bodyPr anchor="ctr"/>
              <a:lstStyle/>
              <a:p>
                <a:pPr algn="ctr">
                  <a:defRPr/>
                </a:pPr>
                <a:endParaRPr lang="en-US">
                  <a:solidFill>
                    <a:schemeClr val="lt1"/>
                  </a:solidFill>
                  <a:latin typeface="+mn-lt"/>
                  <a:ea typeface="+mn-ea"/>
                </a:endParaRPr>
              </a:p>
            </p:txBody>
          </p:sp>
          <p:sp>
            <p:nvSpPr>
              <p:cNvPr id="18" name="Cube 17"/>
              <p:cNvSpPr>
                <a:spLocks noChangeArrowheads="1"/>
              </p:cNvSpPr>
              <p:nvPr/>
            </p:nvSpPr>
            <p:spPr bwMode="auto">
              <a:xfrm>
                <a:off x="2064370" y="5653175"/>
                <a:ext cx="454151" cy="294642"/>
              </a:xfrm>
              <a:prstGeom prst="cube">
                <a:avLst>
                  <a:gd name="adj" fmla="val 25000"/>
                </a:avLst>
              </a:prstGeom>
              <a:gradFill rotWithShape="1">
                <a:gsLst>
                  <a:gs pos="0">
                    <a:srgbClr val="3A7CCB"/>
                  </a:gs>
                  <a:gs pos="20000">
                    <a:srgbClr val="3C7BC7"/>
                  </a:gs>
                  <a:gs pos="100000">
                    <a:srgbClr val="2C5D98"/>
                  </a:gs>
                </a:gsLst>
                <a:lin ang="5400000"/>
              </a:gradFill>
              <a:ln w="9525">
                <a:solidFill>
                  <a:srgbClr val="4A7EBB"/>
                </a:solidFill>
                <a:miter lim="800000"/>
                <a:headEnd/>
                <a:tailEnd/>
              </a:ln>
              <a:effectLst>
                <a:outerShdw blurRad="40000" dist="23000" dir="5400000" rotWithShape="0">
                  <a:srgbClr val="808080">
                    <a:alpha val="34999"/>
                  </a:srgbClr>
                </a:outerShdw>
              </a:effectLst>
            </p:spPr>
            <p:txBody>
              <a:bodyPr anchor="ctr"/>
              <a:lstStyle/>
              <a:p>
                <a:pPr algn="ctr">
                  <a:defRPr/>
                </a:pPr>
                <a:endParaRPr lang="en-US">
                  <a:solidFill>
                    <a:schemeClr val="lt1"/>
                  </a:solidFill>
                  <a:latin typeface="+mn-lt"/>
                  <a:ea typeface="+mn-ea"/>
                </a:endParaRPr>
              </a:p>
            </p:txBody>
          </p:sp>
        </p:grpSp>
      </p:grpSp>
      <p:sp>
        <p:nvSpPr>
          <p:cNvPr id="78852" name="TextBox 24"/>
          <p:cNvSpPr txBox="1">
            <a:spLocks noChangeArrowheads="1"/>
          </p:cNvSpPr>
          <p:nvPr/>
        </p:nvSpPr>
        <p:spPr bwMode="auto">
          <a:xfrm>
            <a:off x="4203700" y="5878513"/>
            <a:ext cx="57308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en-US" sz="1800"/>
              <a:t>CCD</a:t>
            </a:r>
          </a:p>
        </p:txBody>
      </p:sp>
      <p:grpSp>
        <p:nvGrpSpPr>
          <p:cNvPr id="78853" name="Group 38"/>
          <p:cNvGrpSpPr>
            <a:grpSpLocks/>
          </p:cNvGrpSpPr>
          <p:nvPr/>
        </p:nvGrpSpPr>
        <p:grpSpPr bwMode="auto">
          <a:xfrm>
            <a:off x="93663" y="2133600"/>
            <a:ext cx="300037" cy="1524000"/>
            <a:chOff x="3886200" y="1676400"/>
            <a:chExt cx="300082" cy="1524000"/>
          </a:xfrm>
        </p:grpSpPr>
        <p:cxnSp>
          <p:nvCxnSpPr>
            <p:cNvPr id="29" name="Straight Arrow Connector 28"/>
            <p:cNvCxnSpPr/>
            <p:nvPr/>
          </p:nvCxnSpPr>
          <p:spPr>
            <a:xfrm flipV="1">
              <a:off x="4162466" y="1676400"/>
              <a:ext cx="0" cy="152400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8917" name="TextBox 22"/>
            <p:cNvSpPr txBox="1">
              <a:spLocks noChangeArrowheads="1"/>
            </p:cNvSpPr>
            <p:nvPr/>
          </p:nvSpPr>
          <p:spPr bwMode="auto">
            <a:xfrm>
              <a:off x="3886200" y="2667000"/>
              <a:ext cx="30008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en-US" sz="1800"/>
                <a:t>z</a:t>
              </a:r>
            </a:p>
          </p:txBody>
        </p:sp>
      </p:grpSp>
      <p:cxnSp>
        <p:nvCxnSpPr>
          <p:cNvPr id="38" name="Straight Connector 37"/>
          <p:cNvCxnSpPr>
            <a:cxnSpLocks noChangeShapeType="1"/>
          </p:cNvCxnSpPr>
          <p:nvPr/>
        </p:nvCxnSpPr>
        <p:spPr bwMode="auto">
          <a:xfrm flipV="1">
            <a:off x="533400" y="4038600"/>
            <a:ext cx="0" cy="1219200"/>
          </a:xfrm>
          <a:prstGeom prst="line">
            <a:avLst/>
          </a:prstGeom>
          <a:noFill/>
          <a:ln w="381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78855" name="TextBox 38"/>
          <p:cNvSpPr txBox="1">
            <a:spLocks noChangeArrowheads="1"/>
          </p:cNvSpPr>
          <p:nvPr/>
        </p:nvSpPr>
        <p:spPr bwMode="auto">
          <a:xfrm rot="-5400000">
            <a:off x="-492919" y="4531519"/>
            <a:ext cx="16605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en-US" sz="1800"/>
              <a:t>10 micrometer</a:t>
            </a:r>
          </a:p>
        </p:txBody>
      </p:sp>
      <p:grpSp>
        <p:nvGrpSpPr>
          <p:cNvPr id="78856" name="Group 101"/>
          <p:cNvGrpSpPr>
            <a:grpSpLocks/>
          </p:cNvGrpSpPr>
          <p:nvPr/>
        </p:nvGrpSpPr>
        <p:grpSpPr bwMode="auto">
          <a:xfrm>
            <a:off x="627063" y="2286000"/>
            <a:ext cx="2420937" cy="1173163"/>
            <a:chOff x="627062" y="1447800"/>
            <a:chExt cx="2420938" cy="1173162"/>
          </a:xfrm>
        </p:grpSpPr>
        <p:grpSp>
          <p:nvGrpSpPr>
            <p:cNvPr id="78907" name="Group 35"/>
            <p:cNvGrpSpPr>
              <a:grpSpLocks/>
            </p:cNvGrpSpPr>
            <p:nvPr/>
          </p:nvGrpSpPr>
          <p:grpSpPr bwMode="auto">
            <a:xfrm>
              <a:off x="627062" y="1447800"/>
              <a:ext cx="2420938" cy="1173162"/>
              <a:chOff x="6019800" y="1371600"/>
              <a:chExt cx="2420938" cy="1173162"/>
            </a:xfrm>
          </p:grpSpPr>
          <p:sp>
            <p:nvSpPr>
              <p:cNvPr id="26" name="Freeform 25"/>
              <p:cNvSpPr/>
              <p:nvPr/>
            </p:nvSpPr>
            <p:spPr>
              <a:xfrm>
                <a:off x="6019800" y="1371600"/>
                <a:ext cx="2420938" cy="1173162"/>
              </a:xfrm>
              <a:custGeom>
                <a:avLst/>
                <a:gdLst>
                  <a:gd name="connsiteX0" fmla="*/ 37785 w 2969911"/>
                  <a:gd name="connsiteY0" fmla="*/ 1443391 h 1443391"/>
                  <a:gd name="connsiteX1" fmla="*/ 1874142 w 2969911"/>
                  <a:gd name="connsiteY1" fmla="*/ 1413163 h 1443391"/>
                  <a:gd name="connsiteX2" fmla="*/ 2675187 w 2969911"/>
                  <a:gd name="connsiteY2" fmla="*/ 1443391 h 1443391"/>
                  <a:gd name="connsiteX3" fmla="*/ 2969911 w 2969911"/>
                  <a:gd name="connsiteY3" fmla="*/ 1435834 h 1443391"/>
                  <a:gd name="connsiteX4" fmla="*/ 2894341 w 2969911"/>
                  <a:gd name="connsiteY4" fmla="*/ 1148667 h 1443391"/>
                  <a:gd name="connsiteX5" fmla="*/ 2644959 w 2969911"/>
                  <a:gd name="connsiteY5" fmla="*/ 1020198 h 1443391"/>
                  <a:gd name="connsiteX6" fmla="*/ 2576945 w 2969911"/>
                  <a:gd name="connsiteY6" fmla="*/ 997527 h 1443391"/>
                  <a:gd name="connsiteX7" fmla="*/ 2546717 w 2969911"/>
                  <a:gd name="connsiteY7" fmla="*/ 989970 h 1443391"/>
                  <a:gd name="connsiteX8" fmla="*/ 2425805 w 2969911"/>
                  <a:gd name="connsiteY8" fmla="*/ 755702 h 1443391"/>
                  <a:gd name="connsiteX9" fmla="*/ 2418248 w 2969911"/>
                  <a:gd name="connsiteY9" fmla="*/ 634790 h 1443391"/>
                  <a:gd name="connsiteX10" fmla="*/ 2433362 w 2969911"/>
                  <a:gd name="connsiteY10" fmla="*/ 468535 h 1443391"/>
                  <a:gd name="connsiteX11" fmla="*/ 2425805 w 2969911"/>
                  <a:gd name="connsiteY11" fmla="*/ 347623 h 1443391"/>
                  <a:gd name="connsiteX12" fmla="*/ 2251993 w 2969911"/>
                  <a:gd name="connsiteY12" fmla="*/ 226710 h 1443391"/>
                  <a:gd name="connsiteX13" fmla="*/ 2191537 w 2969911"/>
                  <a:gd name="connsiteY13" fmla="*/ 204039 h 1443391"/>
                  <a:gd name="connsiteX14" fmla="*/ 2161309 w 2969911"/>
                  <a:gd name="connsiteY14" fmla="*/ 196482 h 1443391"/>
                  <a:gd name="connsiteX15" fmla="*/ 1964826 w 2969911"/>
                  <a:gd name="connsiteY15" fmla="*/ 128469 h 1443391"/>
                  <a:gd name="connsiteX16" fmla="*/ 1314922 w 2969911"/>
                  <a:gd name="connsiteY16" fmla="*/ 0 h 1443391"/>
                  <a:gd name="connsiteX17" fmla="*/ 989970 w 2969911"/>
                  <a:gd name="connsiteY17" fmla="*/ 105798 h 1443391"/>
                  <a:gd name="connsiteX18" fmla="*/ 642347 w 2969911"/>
                  <a:gd name="connsiteY18" fmla="*/ 68013 h 1443391"/>
                  <a:gd name="connsiteX19" fmla="*/ 544106 w 2969911"/>
                  <a:gd name="connsiteY19" fmla="*/ 83127 h 1443391"/>
                  <a:gd name="connsiteX20" fmla="*/ 506321 w 2969911"/>
                  <a:gd name="connsiteY20" fmla="*/ 90684 h 1443391"/>
                  <a:gd name="connsiteX21" fmla="*/ 483650 w 2969911"/>
                  <a:gd name="connsiteY21" fmla="*/ 98241 h 1443391"/>
                  <a:gd name="connsiteX22" fmla="*/ 249382 w 2969911"/>
                  <a:gd name="connsiteY22" fmla="*/ 249381 h 1443391"/>
                  <a:gd name="connsiteX23" fmla="*/ 211597 w 2969911"/>
                  <a:gd name="connsiteY23" fmla="*/ 309838 h 1443391"/>
                  <a:gd name="connsiteX24" fmla="*/ 204040 w 2969911"/>
                  <a:gd name="connsiteY24" fmla="*/ 460978 h 1443391"/>
                  <a:gd name="connsiteX25" fmla="*/ 120912 w 2969911"/>
                  <a:gd name="connsiteY25" fmla="*/ 838829 h 1443391"/>
                  <a:gd name="connsiteX26" fmla="*/ 0 w 2969911"/>
                  <a:gd name="connsiteY26" fmla="*/ 1231795 h 1443391"/>
                  <a:gd name="connsiteX27" fmla="*/ 37785 w 2969911"/>
                  <a:gd name="connsiteY27" fmla="*/ 1443391 h 1443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969911" h="1443391">
                    <a:moveTo>
                      <a:pt x="37785" y="1443391"/>
                    </a:moveTo>
                    <a:lnTo>
                      <a:pt x="1874142" y="1413163"/>
                    </a:lnTo>
                    <a:lnTo>
                      <a:pt x="2675187" y="1443391"/>
                    </a:lnTo>
                    <a:lnTo>
                      <a:pt x="2969911" y="1435834"/>
                    </a:lnTo>
                    <a:lnTo>
                      <a:pt x="2894341" y="1148667"/>
                    </a:lnTo>
                    <a:lnTo>
                      <a:pt x="2644959" y="1020198"/>
                    </a:lnTo>
                    <a:cubicBezTo>
                      <a:pt x="2622288" y="1012641"/>
                      <a:pt x="2599786" y="1004555"/>
                      <a:pt x="2576945" y="997527"/>
                    </a:cubicBezTo>
                    <a:cubicBezTo>
                      <a:pt x="2567018" y="994473"/>
                      <a:pt x="2546717" y="989970"/>
                      <a:pt x="2546717" y="989970"/>
                    </a:cubicBezTo>
                    <a:lnTo>
                      <a:pt x="2425805" y="755702"/>
                    </a:lnTo>
                    <a:lnTo>
                      <a:pt x="2418248" y="634790"/>
                    </a:lnTo>
                    <a:lnTo>
                      <a:pt x="2433362" y="468535"/>
                    </a:lnTo>
                    <a:lnTo>
                      <a:pt x="2425805" y="347623"/>
                    </a:lnTo>
                    <a:lnTo>
                      <a:pt x="2251993" y="226710"/>
                    </a:lnTo>
                    <a:cubicBezTo>
                      <a:pt x="2231841" y="219153"/>
                      <a:pt x="2211955" y="210845"/>
                      <a:pt x="2191537" y="204039"/>
                    </a:cubicBezTo>
                    <a:cubicBezTo>
                      <a:pt x="2181684" y="200755"/>
                      <a:pt x="2161309" y="196482"/>
                      <a:pt x="2161309" y="196482"/>
                    </a:cubicBezTo>
                    <a:lnTo>
                      <a:pt x="1964826" y="128469"/>
                    </a:lnTo>
                    <a:lnTo>
                      <a:pt x="1314922" y="0"/>
                    </a:lnTo>
                    <a:lnTo>
                      <a:pt x="989970" y="105798"/>
                    </a:lnTo>
                    <a:lnTo>
                      <a:pt x="642347" y="68013"/>
                    </a:lnTo>
                    <a:cubicBezTo>
                      <a:pt x="535264" y="79911"/>
                      <a:pt x="609553" y="68583"/>
                      <a:pt x="544106" y="83127"/>
                    </a:cubicBezTo>
                    <a:cubicBezTo>
                      <a:pt x="531567" y="85913"/>
                      <a:pt x="518782" y="87569"/>
                      <a:pt x="506321" y="90684"/>
                    </a:cubicBezTo>
                    <a:cubicBezTo>
                      <a:pt x="498593" y="92616"/>
                      <a:pt x="483650" y="98241"/>
                      <a:pt x="483650" y="98241"/>
                    </a:cubicBezTo>
                    <a:lnTo>
                      <a:pt x="249382" y="249381"/>
                    </a:lnTo>
                    <a:cubicBezTo>
                      <a:pt x="210133" y="304331"/>
                      <a:pt x="211597" y="280611"/>
                      <a:pt x="211597" y="309838"/>
                    </a:cubicBezTo>
                    <a:lnTo>
                      <a:pt x="204040" y="460978"/>
                    </a:lnTo>
                    <a:lnTo>
                      <a:pt x="120912" y="838829"/>
                    </a:lnTo>
                    <a:lnTo>
                      <a:pt x="0" y="1231795"/>
                    </a:lnTo>
                    <a:lnTo>
                      <a:pt x="37785" y="1443391"/>
                    </a:ln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sp>
            <p:nvSpPr>
              <p:cNvPr id="27" name="Oval 26"/>
              <p:cNvSpPr/>
              <p:nvPr/>
            </p:nvSpPr>
            <p:spPr>
              <a:xfrm>
                <a:off x="6308725" y="1544638"/>
                <a:ext cx="1055687" cy="928686"/>
              </a:xfrm>
              <a:prstGeom prst="ellipse">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sp>
            <p:nvSpPr>
              <p:cNvPr id="31" name="Oval 30"/>
              <p:cNvSpPr/>
              <p:nvPr/>
            </p:nvSpPr>
            <p:spPr>
              <a:xfrm>
                <a:off x="6208712" y="2354262"/>
                <a:ext cx="61913" cy="5715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2" name="Oval 31"/>
              <p:cNvSpPr/>
              <p:nvPr/>
            </p:nvSpPr>
            <p:spPr>
              <a:xfrm>
                <a:off x="7616826" y="1981199"/>
                <a:ext cx="61912" cy="5715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3" name="Oval 32"/>
              <p:cNvSpPr/>
              <p:nvPr/>
            </p:nvSpPr>
            <p:spPr>
              <a:xfrm>
                <a:off x="7448551" y="1722438"/>
                <a:ext cx="61912" cy="5715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4" name="Oval 33"/>
              <p:cNvSpPr/>
              <p:nvPr/>
            </p:nvSpPr>
            <p:spPr>
              <a:xfrm>
                <a:off x="7745413" y="1738313"/>
                <a:ext cx="61913" cy="5715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5" name="Oval 34"/>
              <p:cNvSpPr/>
              <p:nvPr/>
            </p:nvSpPr>
            <p:spPr>
              <a:xfrm>
                <a:off x="7038975" y="1458913"/>
                <a:ext cx="63500" cy="5715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65" name="Oval 64"/>
            <p:cNvSpPr/>
            <p:nvPr/>
          </p:nvSpPr>
          <p:spPr>
            <a:xfrm>
              <a:off x="2317750" y="2503487"/>
              <a:ext cx="61913" cy="5715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71" name="Cube 70"/>
          <p:cNvSpPr>
            <a:spLocks noChangeArrowheads="1"/>
          </p:cNvSpPr>
          <p:nvPr/>
        </p:nvSpPr>
        <p:spPr bwMode="auto">
          <a:xfrm>
            <a:off x="2133600" y="6019800"/>
            <a:ext cx="306388" cy="169863"/>
          </a:xfrm>
          <a:prstGeom prst="cube">
            <a:avLst>
              <a:gd name="adj" fmla="val 25000"/>
            </a:avLst>
          </a:prstGeom>
          <a:gradFill rotWithShape="1">
            <a:gsLst>
              <a:gs pos="0">
                <a:srgbClr val="3A7CCB"/>
              </a:gs>
              <a:gs pos="20000">
                <a:srgbClr val="3C7BC7"/>
              </a:gs>
              <a:gs pos="100000">
                <a:srgbClr val="2C5D98"/>
              </a:gs>
            </a:gsLst>
            <a:lin ang="5400000"/>
          </a:gradFill>
          <a:ln w="9525">
            <a:solidFill>
              <a:srgbClr val="4A7EBB"/>
            </a:solidFill>
            <a:miter lim="800000"/>
            <a:headEnd/>
            <a:tailEnd/>
          </a:ln>
          <a:effectLst>
            <a:outerShdw blurRad="40000" dist="23000" dir="5400000" rotWithShape="0">
              <a:srgbClr val="808080">
                <a:alpha val="34999"/>
              </a:srgbClr>
            </a:outerShdw>
          </a:effectLst>
        </p:spPr>
        <p:txBody>
          <a:bodyPr anchor="ctr"/>
          <a:lstStyle/>
          <a:p>
            <a:pPr algn="ctr">
              <a:defRPr/>
            </a:pPr>
            <a:endParaRPr lang="en-US">
              <a:solidFill>
                <a:schemeClr val="lt1"/>
              </a:solidFill>
              <a:latin typeface="+mn-lt"/>
              <a:ea typeface="+mn-ea"/>
            </a:endParaRPr>
          </a:p>
        </p:txBody>
      </p:sp>
      <p:sp>
        <p:nvSpPr>
          <p:cNvPr id="78858" name="TextBox 78"/>
          <p:cNvSpPr txBox="1">
            <a:spLocks noChangeArrowheads="1"/>
          </p:cNvSpPr>
          <p:nvPr/>
        </p:nvSpPr>
        <p:spPr bwMode="auto">
          <a:xfrm>
            <a:off x="1447800" y="5878513"/>
            <a:ext cx="67151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en-US" sz="1800"/>
              <a:t>PMT</a:t>
            </a:r>
          </a:p>
        </p:txBody>
      </p:sp>
      <p:cxnSp>
        <p:nvCxnSpPr>
          <p:cNvPr id="81" name="Straight Connector 80"/>
          <p:cNvCxnSpPr>
            <a:cxnSpLocks noChangeShapeType="1"/>
          </p:cNvCxnSpPr>
          <p:nvPr/>
        </p:nvCxnSpPr>
        <p:spPr bwMode="auto">
          <a:xfrm>
            <a:off x="1524000" y="5638800"/>
            <a:ext cx="609600" cy="0"/>
          </a:xfrm>
          <a:prstGeom prst="line">
            <a:avLst/>
          </a:prstGeom>
          <a:noFill/>
          <a:ln w="25400">
            <a:solidFill>
              <a:srgbClr val="000000"/>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82" name="Straight Connector 81"/>
          <p:cNvCxnSpPr>
            <a:cxnSpLocks noChangeShapeType="1"/>
          </p:cNvCxnSpPr>
          <p:nvPr/>
        </p:nvCxnSpPr>
        <p:spPr bwMode="auto">
          <a:xfrm>
            <a:off x="2438400" y="5638800"/>
            <a:ext cx="609600" cy="0"/>
          </a:xfrm>
          <a:prstGeom prst="line">
            <a:avLst/>
          </a:prstGeom>
          <a:noFill/>
          <a:ln w="25400">
            <a:solidFill>
              <a:srgbClr val="000000"/>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pic>
        <p:nvPicPr>
          <p:cNvPr id="78861" name="Picture 8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631950" y="3848100"/>
            <a:ext cx="1257300" cy="1257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4" name="Oval 83"/>
          <p:cNvSpPr/>
          <p:nvPr/>
        </p:nvSpPr>
        <p:spPr>
          <a:xfrm>
            <a:off x="2209800" y="2849563"/>
            <a:ext cx="76200" cy="152400"/>
          </a:xfrm>
          <a:prstGeom prst="ellipse">
            <a:avLst/>
          </a:prstGeom>
          <a:noFill/>
          <a:ln w="1905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grpSp>
        <p:nvGrpSpPr>
          <p:cNvPr id="78863" name="Group 102"/>
          <p:cNvGrpSpPr>
            <a:grpSpLocks/>
          </p:cNvGrpSpPr>
          <p:nvPr/>
        </p:nvGrpSpPr>
        <p:grpSpPr bwMode="auto">
          <a:xfrm>
            <a:off x="3675063" y="2286000"/>
            <a:ext cx="2420937" cy="1173163"/>
            <a:chOff x="627062" y="1447800"/>
            <a:chExt cx="2420938" cy="1173162"/>
          </a:xfrm>
        </p:grpSpPr>
        <p:grpSp>
          <p:nvGrpSpPr>
            <p:cNvPr id="78898" name="Group 103"/>
            <p:cNvGrpSpPr>
              <a:grpSpLocks/>
            </p:cNvGrpSpPr>
            <p:nvPr/>
          </p:nvGrpSpPr>
          <p:grpSpPr bwMode="auto">
            <a:xfrm>
              <a:off x="627062" y="1447800"/>
              <a:ext cx="2420938" cy="1173162"/>
              <a:chOff x="6019800" y="1371600"/>
              <a:chExt cx="2420938" cy="1173162"/>
            </a:xfrm>
          </p:grpSpPr>
          <p:sp>
            <p:nvSpPr>
              <p:cNvPr id="106" name="Freeform 105"/>
              <p:cNvSpPr/>
              <p:nvPr/>
            </p:nvSpPr>
            <p:spPr>
              <a:xfrm>
                <a:off x="6019800" y="1371600"/>
                <a:ext cx="2420938" cy="1173162"/>
              </a:xfrm>
              <a:custGeom>
                <a:avLst/>
                <a:gdLst>
                  <a:gd name="connsiteX0" fmla="*/ 37785 w 2969911"/>
                  <a:gd name="connsiteY0" fmla="*/ 1443391 h 1443391"/>
                  <a:gd name="connsiteX1" fmla="*/ 1874142 w 2969911"/>
                  <a:gd name="connsiteY1" fmla="*/ 1413163 h 1443391"/>
                  <a:gd name="connsiteX2" fmla="*/ 2675187 w 2969911"/>
                  <a:gd name="connsiteY2" fmla="*/ 1443391 h 1443391"/>
                  <a:gd name="connsiteX3" fmla="*/ 2969911 w 2969911"/>
                  <a:gd name="connsiteY3" fmla="*/ 1435834 h 1443391"/>
                  <a:gd name="connsiteX4" fmla="*/ 2894341 w 2969911"/>
                  <a:gd name="connsiteY4" fmla="*/ 1148667 h 1443391"/>
                  <a:gd name="connsiteX5" fmla="*/ 2644959 w 2969911"/>
                  <a:gd name="connsiteY5" fmla="*/ 1020198 h 1443391"/>
                  <a:gd name="connsiteX6" fmla="*/ 2576945 w 2969911"/>
                  <a:gd name="connsiteY6" fmla="*/ 997527 h 1443391"/>
                  <a:gd name="connsiteX7" fmla="*/ 2546717 w 2969911"/>
                  <a:gd name="connsiteY7" fmla="*/ 989970 h 1443391"/>
                  <a:gd name="connsiteX8" fmla="*/ 2425805 w 2969911"/>
                  <a:gd name="connsiteY8" fmla="*/ 755702 h 1443391"/>
                  <a:gd name="connsiteX9" fmla="*/ 2418248 w 2969911"/>
                  <a:gd name="connsiteY9" fmla="*/ 634790 h 1443391"/>
                  <a:gd name="connsiteX10" fmla="*/ 2433362 w 2969911"/>
                  <a:gd name="connsiteY10" fmla="*/ 468535 h 1443391"/>
                  <a:gd name="connsiteX11" fmla="*/ 2425805 w 2969911"/>
                  <a:gd name="connsiteY11" fmla="*/ 347623 h 1443391"/>
                  <a:gd name="connsiteX12" fmla="*/ 2251993 w 2969911"/>
                  <a:gd name="connsiteY12" fmla="*/ 226710 h 1443391"/>
                  <a:gd name="connsiteX13" fmla="*/ 2191537 w 2969911"/>
                  <a:gd name="connsiteY13" fmla="*/ 204039 h 1443391"/>
                  <a:gd name="connsiteX14" fmla="*/ 2161309 w 2969911"/>
                  <a:gd name="connsiteY14" fmla="*/ 196482 h 1443391"/>
                  <a:gd name="connsiteX15" fmla="*/ 1964826 w 2969911"/>
                  <a:gd name="connsiteY15" fmla="*/ 128469 h 1443391"/>
                  <a:gd name="connsiteX16" fmla="*/ 1314922 w 2969911"/>
                  <a:gd name="connsiteY16" fmla="*/ 0 h 1443391"/>
                  <a:gd name="connsiteX17" fmla="*/ 989970 w 2969911"/>
                  <a:gd name="connsiteY17" fmla="*/ 105798 h 1443391"/>
                  <a:gd name="connsiteX18" fmla="*/ 642347 w 2969911"/>
                  <a:gd name="connsiteY18" fmla="*/ 68013 h 1443391"/>
                  <a:gd name="connsiteX19" fmla="*/ 544106 w 2969911"/>
                  <a:gd name="connsiteY19" fmla="*/ 83127 h 1443391"/>
                  <a:gd name="connsiteX20" fmla="*/ 506321 w 2969911"/>
                  <a:gd name="connsiteY20" fmla="*/ 90684 h 1443391"/>
                  <a:gd name="connsiteX21" fmla="*/ 483650 w 2969911"/>
                  <a:gd name="connsiteY21" fmla="*/ 98241 h 1443391"/>
                  <a:gd name="connsiteX22" fmla="*/ 249382 w 2969911"/>
                  <a:gd name="connsiteY22" fmla="*/ 249381 h 1443391"/>
                  <a:gd name="connsiteX23" fmla="*/ 211597 w 2969911"/>
                  <a:gd name="connsiteY23" fmla="*/ 309838 h 1443391"/>
                  <a:gd name="connsiteX24" fmla="*/ 204040 w 2969911"/>
                  <a:gd name="connsiteY24" fmla="*/ 460978 h 1443391"/>
                  <a:gd name="connsiteX25" fmla="*/ 120912 w 2969911"/>
                  <a:gd name="connsiteY25" fmla="*/ 838829 h 1443391"/>
                  <a:gd name="connsiteX26" fmla="*/ 0 w 2969911"/>
                  <a:gd name="connsiteY26" fmla="*/ 1231795 h 1443391"/>
                  <a:gd name="connsiteX27" fmla="*/ 37785 w 2969911"/>
                  <a:gd name="connsiteY27" fmla="*/ 1443391 h 1443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969911" h="1443391">
                    <a:moveTo>
                      <a:pt x="37785" y="1443391"/>
                    </a:moveTo>
                    <a:lnTo>
                      <a:pt x="1874142" y="1413163"/>
                    </a:lnTo>
                    <a:lnTo>
                      <a:pt x="2675187" y="1443391"/>
                    </a:lnTo>
                    <a:lnTo>
                      <a:pt x="2969911" y="1435834"/>
                    </a:lnTo>
                    <a:lnTo>
                      <a:pt x="2894341" y="1148667"/>
                    </a:lnTo>
                    <a:lnTo>
                      <a:pt x="2644959" y="1020198"/>
                    </a:lnTo>
                    <a:cubicBezTo>
                      <a:pt x="2622288" y="1012641"/>
                      <a:pt x="2599786" y="1004555"/>
                      <a:pt x="2576945" y="997527"/>
                    </a:cubicBezTo>
                    <a:cubicBezTo>
                      <a:pt x="2567018" y="994473"/>
                      <a:pt x="2546717" y="989970"/>
                      <a:pt x="2546717" y="989970"/>
                    </a:cubicBezTo>
                    <a:lnTo>
                      <a:pt x="2425805" y="755702"/>
                    </a:lnTo>
                    <a:lnTo>
                      <a:pt x="2418248" y="634790"/>
                    </a:lnTo>
                    <a:lnTo>
                      <a:pt x="2433362" y="468535"/>
                    </a:lnTo>
                    <a:lnTo>
                      <a:pt x="2425805" y="347623"/>
                    </a:lnTo>
                    <a:lnTo>
                      <a:pt x="2251993" y="226710"/>
                    </a:lnTo>
                    <a:cubicBezTo>
                      <a:pt x="2231841" y="219153"/>
                      <a:pt x="2211955" y="210845"/>
                      <a:pt x="2191537" y="204039"/>
                    </a:cubicBezTo>
                    <a:cubicBezTo>
                      <a:pt x="2181684" y="200755"/>
                      <a:pt x="2161309" y="196482"/>
                      <a:pt x="2161309" y="196482"/>
                    </a:cubicBezTo>
                    <a:lnTo>
                      <a:pt x="1964826" y="128469"/>
                    </a:lnTo>
                    <a:lnTo>
                      <a:pt x="1314922" y="0"/>
                    </a:lnTo>
                    <a:lnTo>
                      <a:pt x="989970" y="105798"/>
                    </a:lnTo>
                    <a:lnTo>
                      <a:pt x="642347" y="68013"/>
                    </a:lnTo>
                    <a:cubicBezTo>
                      <a:pt x="535264" y="79911"/>
                      <a:pt x="609553" y="68583"/>
                      <a:pt x="544106" y="83127"/>
                    </a:cubicBezTo>
                    <a:cubicBezTo>
                      <a:pt x="531567" y="85913"/>
                      <a:pt x="518782" y="87569"/>
                      <a:pt x="506321" y="90684"/>
                    </a:cubicBezTo>
                    <a:cubicBezTo>
                      <a:pt x="498593" y="92616"/>
                      <a:pt x="483650" y="98241"/>
                      <a:pt x="483650" y="98241"/>
                    </a:cubicBezTo>
                    <a:lnTo>
                      <a:pt x="249382" y="249381"/>
                    </a:lnTo>
                    <a:cubicBezTo>
                      <a:pt x="210133" y="304331"/>
                      <a:pt x="211597" y="280611"/>
                      <a:pt x="211597" y="309838"/>
                    </a:cubicBezTo>
                    <a:lnTo>
                      <a:pt x="204040" y="460978"/>
                    </a:lnTo>
                    <a:lnTo>
                      <a:pt x="120912" y="838829"/>
                    </a:lnTo>
                    <a:lnTo>
                      <a:pt x="0" y="1231795"/>
                    </a:lnTo>
                    <a:lnTo>
                      <a:pt x="37785" y="1443391"/>
                    </a:ln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sp>
            <p:nvSpPr>
              <p:cNvPr id="107" name="Oval 106"/>
              <p:cNvSpPr/>
              <p:nvPr/>
            </p:nvSpPr>
            <p:spPr>
              <a:xfrm>
                <a:off x="6308725" y="1544638"/>
                <a:ext cx="1055687" cy="928686"/>
              </a:xfrm>
              <a:prstGeom prst="ellipse">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sp>
            <p:nvSpPr>
              <p:cNvPr id="108" name="Oval 107"/>
              <p:cNvSpPr/>
              <p:nvPr/>
            </p:nvSpPr>
            <p:spPr>
              <a:xfrm>
                <a:off x="6208712" y="2354262"/>
                <a:ext cx="61913" cy="5715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09" name="Oval 108"/>
              <p:cNvSpPr/>
              <p:nvPr/>
            </p:nvSpPr>
            <p:spPr>
              <a:xfrm>
                <a:off x="7616826" y="1981199"/>
                <a:ext cx="61912" cy="5715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10" name="Oval 109"/>
              <p:cNvSpPr/>
              <p:nvPr/>
            </p:nvSpPr>
            <p:spPr>
              <a:xfrm>
                <a:off x="7448551" y="1722438"/>
                <a:ext cx="61912" cy="5715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11" name="Oval 110"/>
              <p:cNvSpPr/>
              <p:nvPr/>
            </p:nvSpPr>
            <p:spPr>
              <a:xfrm>
                <a:off x="7745413" y="1738313"/>
                <a:ext cx="61913" cy="5715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12" name="Oval 111"/>
              <p:cNvSpPr/>
              <p:nvPr/>
            </p:nvSpPr>
            <p:spPr>
              <a:xfrm>
                <a:off x="7038975" y="1458913"/>
                <a:ext cx="63500" cy="5715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105" name="Oval 104"/>
            <p:cNvSpPr/>
            <p:nvPr/>
          </p:nvSpPr>
          <p:spPr>
            <a:xfrm>
              <a:off x="2352675" y="2479674"/>
              <a:ext cx="61913" cy="5715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grpSp>
        <p:nvGrpSpPr>
          <p:cNvPr id="78864" name="Group 61"/>
          <p:cNvGrpSpPr>
            <a:grpSpLocks/>
          </p:cNvGrpSpPr>
          <p:nvPr/>
        </p:nvGrpSpPr>
        <p:grpSpPr bwMode="auto">
          <a:xfrm>
            <a:off x="4875213" y="2276475"/>
            <a:ext cx="881062" cy="1263650"/>
            <a:chOff x="5540966" y="3266873"/>
            <a:chExt cx="881349" cy="1264577"/>
          </a:xfrm>
        </p:grpSpPr>
        <p:sp>
          <p:nvSpPr>
            <p:cNvPr id="63" name="Freeform 62"/>
            <p:cNvSpPr>
              <a:spLocks/>
            </p:cNvSpPr>
            <p:nvPr/>
          </p:nvSpPr>
          <p:spPr bwMode="auto">
            <a:xfrm>
              <a:off x="5995315" y="3266873"/>
              <a:ext cx="427000" cy="1264577"/>
            </a:xfrm>
            <a:custGeom>
              <a:avLst/>
              <a:gdLst>
                <a:gd name="T0" fmla="*/ 416052 w 427000"/>
                <a:gd name="T1" fmla="*/ 1264577 h 1264577"/>
                <a:gd name="T2" fmla="*/ 11 w 427000"/>
                <a:gd name="T3" fmla="*/ 635026 h 1264577"/>
                <a:gd name="T4" fmla="*/ 427000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64" name="Freeform 63"/>
            <p:cNvSpPr>
              <a:spLocks/>
            </p:cNvSpPr>
            <p:nvPr/>
          </p:nvSpPr>
          <p:spPr bwMode="auto">
            <a:xfrm flipH="1">
              <a:off x="5540966" y="3266873"/>
              <a:ext cx="404197" cy="1264577"/>
            </a:xfrm>
            <a:custGeom>
              <a:avLst/>
              <a:gdLst>
                <a:gd name="T0" fmla="*/ 393834 w 427000"/>
                <a:gd name="T1" fmla="*/ 1264577 h 1264577"/>
                <a:gd name="T2" fmla="*/ 10 w 427000"/>
                <a:gd name="T3" fmla="*/ 635026 h 1264577"/>
                <a:gd name="T4" fmla="*/ 404197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grpSp>
      <p:grpSp>
        <p:nvGrpSpPr>
          <p:cNvPr id="78865" name="Group 112"/>
          <p:cNvGrpSpPr>
            <a:grpSpLocks/>
          </p:cNvGrpSpPr>
          <p:nvPr/>
        </p:nvGrpSpPr>
        <p:grpSpPr bwMode="auto">
          <a:xfrm>
            <a:off x="6400800" y="2286000"/>
            <a:ext cx="2420938" cy="1173163"/>
            <a:chOff x="627062" y="1447800"/>
            <a:chExt cx="2420938" cy="1173162"/>
          </a:xfrm>
        </p:grpSpPr>
        <p:grpSp>
          <p:nvGrpSpPr>
            <p:cNvPr id="78887" name="Group 113"/>
            <p:cNvGrpSpPr>
              <a:grpSpLocks/>
            </p:cNvGrpSpPr>
            <p:nvPr/>
          </p:nvGrpSpPr>
          <p:grpSpPr bwMode="auto">
            <a:xfrm>
              <a:off x="627062" y="1447800"/>
              <a:ext cx="2420938" cy="1173162"/>
              <a:chOff x="6019800" y="1371600"/>
              <a:chExt cx="2420938" cy="1173162"/>
            </a:xfrm>
          </p:grpSpPr>
          <p:sp>
            <p:nvSpPr>
              <p:cNvPr id="116" name="Freeform 115"/>
              <p:cNvSpPr/>
              <p:nvPr/>
            </p:nvSpPr>
            <p:spPr>
              <a:xfrm>
                <a:off x="6019800" y="1371600"/>
                <a:ext cx="2420938" cy="1173162"/>
              </a:xfrm>
              <a:custGeom>
                <a:avLst/>
                <a:gdLst>
                  <a:gd name="connsiteX0" fmla="*/ 37785 w 2969911"/>
                  <a:gd name="connsiteY0" fmla="*/ 1443391 h 1443391"/>
                  <a:gd name="connsiteX1" fmla="*/ 1874142 w 2969911"/>
                  <a:gd name="connsiteY1" fmla="*/ 1413163 h 1443391"/>
                  <a:gd name="connsiteX2" fmla="*/ 2675187 w 2969911"/>
                  <a:gd name="connsiteY2" fmla="*/ 1443391 h 1443391"/>
                  <a:gd name="connsiteX3" fmla="*/ 2969911 w 2969911"/>
                  <a:gd name="connsiteY3" fmla="*/ 1435834 h 1443391"/>
                  <a:gd name="connsiteX4" fmla="*/ 2894341 w 2969911"/>
                  <a:gd name="connsiteY4" fmla="*/ 1148667 h 1443391"/>
                  <a:gd name="connsiteX5" fmla="*/ 2644959 w 2969911"/>
                  <a:gd name="connsiteY5" fmla="*/ 1020198 h 1443391"/>
                  <a:gd name="connsiteX6" fmla="*/ 2576945 w 2969911"/>
                  <a:gd name="connsiteY6" fmla="*/ 997527 h 1443391"/>
                  <a:gd name="connsiteX7" fmla="*/ 2546717 w 2969911"/>
                  <a:gd name="connsiteY7" fmla="*/ 989970 h 1443391"/>
                  <a:gd name="connsiteX8" fmla="*/ 2425805 w 2969911"/>
                  <a:gd name="connsiteY8" fmla="*/ 755702 h 1443391"/>
                  <a:gd name="connsiteX9" fmla="*/ 2418248 w 2969911"/>
                  <a:gd name="connsiteY9" fmla="*/ 634790 h 1443391"/>
                  <a:gd name="connsiteX10" fmla="*/ 2433362 w 2969911"/>
                  <a:gd name="connsiteY10" fmla="*/ 468535 h 1443391"/>
                  <a:gd name="connsiteX11" fmla="*/ 2425805 w 2969911"/>
                  <a:gd name="connsiteY11" fmla="*/ 347623 h 1443391"/>
                  <a:gd name="connsiteX12" fmla="*/ 2251993 w 2969911"/>
                  <a:gd name="connsiteY12" fmla="*/ 226710 h 1443391"/>
                  <a:gd name="connsiteX13" fmla="*/ 2191537 w 2969911"/>
                  <a:gd name="connsiteY13" fmla="*/ 204039 h 1443391"/>
                  <a:gd name="connsiteX14" fmla="*/ 2161309 w 2969911"/>
                  <a:gd name="connsiteY14" fmla="*/ 196482 h 1443391"/>
                  <a:gd name="connsiteX15" fmla="*/ 1964826 w 2969911"/>
                  <a:gd name="connsiteY15" fmla="*/ 128469 h 1443391"/>
                  <a:gd name="connsiteX16" fmla="*/ 1314922 w 2969911"/>
                  <a:gd name="connsiteY16" fmla="*/ 0 h 1443391"/>
                  <a:gd name="connsiteX17" fmla="*/ 989970 w 2969911"/>
                  <a:gd name="connsiteY17" fmla="*/ 105798 h 1443391"/>
                  <a:gd name="connsiteX18" fmla="*/ 642347 w 2969911"/>
                  <a:gd name="connsiteY18" fmla="*/ 68013 h 1443391"/>
                  <a:gd name="connsiteX19" fmla="*/ 544106 w 2969911"/>
                  <a:gd name="connsiteY19" fmla="*/ 83127 h 1443391"/>
                  <a:gd name="connsiteX20" fmla="*/ 506321 w 2969911"/>
                  <a:gd name="connsiteY20" fmla="*/ 90684 h 1443391"/>
                  <a:gd name="connsiteX21" fmla="*/ 483650 w 2969911"/>
                  <a:gd name="connsiteY21" fmla="*/ 98241 h 1443391"/>
                  <a:gd name="connsiteX22" fmla="*/ 249382 w 2969911"/>
                  <a:gd name="connsiteY22" fmla="*/ 249381 h 1443391"/>
                  <a:gd name="connsiteX23" fmla="*/ 211597 w 2969911"/>
                  <a:gd name="connsiteY23" fmla="*/ 309838 h 1443391"/>
                  <a:gd name="connsiteX24" fmla="*/ 204040 w 2969911"/>
                  <a:gd name="connsiteY24" fmla="*/ 460978 h 1443391"/>
                  <a:gd name="connsiteX25" fmla="*/ 120912 w 2969911"/>
                  <a:gd name="connsiteY25" fmla="*/ 838829 h 1443391"/>
                  <a:gd name="connsiteX26" fmla="*/ 0 w 2969911"/>
                  <a:gd name="connsiteY26" fmla="*/ 1231795 h 1443391"/>
                  <a:gd name="connsiteX27" fmla="*/ 37785 w 2969911"/>
                  <a:gd name="connsiteY27" fmla="*/ 1443391 h 1443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969911" h="1443391">
                    <a:moveTo>
                      <a:pt x="37785" y="1443391"/>
                    </a:moveTo>
                    <a:lnTo>
                      <a:pt x="1874142" y="1413163"/>
                    </a:lnTo>
                    <a:lnTo>
                      <a:pt x="2675187" y="1443391"/>
                    </a:lnTo>
                    <a:lnTo>
                      <a:pt x="2969911" y="1435834"/>
                    </a:lnTo>
                    <a:lnTo>
                      <a:pt x="2894341" y="1148667"/>
                    </a:lnTo>
                    <a:lnTo>
                      <a:pt x="2644959" y="1020198"/>
                    </a:lnTo>
                    <a:cubicBezTo>
                      <a:pt x="2622288" y="1012641"/>
                      <a:pt x="2599786" y="1004555"/>
                      <a:pt x="2576945" y="997527"/>
                    </a:cubicBezTo>
                    <a:cubicBezTo>
                      <a:pt x="2567018" y="994473"/>
                      <a:pt x="2546717" y="989970"/>
                      <a:pt x="2546717" y="989970"/>
                    </a:cubicBezTo>
                    <a:lnTo>
                      <a:pt x="2425805" y="755702"/>
                    </a:lnTo>
                    <a:lnTo>
                      <a:pt x="2418248" y="634790"/>
                    </a:lnTo>
                    <a:lnTo>
                      <a:pt x="2433362" y="468535"/>
                    </a:lnTo>
                    <a:lnTo>
                      <a:pt x="2425805" y="347623"/>
                    </a:lnTo>
                    <a:lnTo>
                      <a:pt x="2251993" y="226710"/>
                    </a:lnTo>
                    <a:cubicBezTo>
                      <a:pt x="2231841" y="219153"/>
                      <a:pt x="2211955" y="210845"/>
                      <a:pt x="2191537" y="204039"/>
                    </a:cubicBezTo>
                    <a:cubicBezTo>
                      <a:pt x="2181684" y="200755"/>
                      <a:pt x="2161309" y="196482"/>
                      <a:pt x="2161309" y="196482"/>
                    </a:cubicBezTo>
                    <a:lnTo>
                      <a:pt x="1964826" y="128469"/>
                    </a:lnTo>
                    <a:lnTo>
                      <a:pt x="1314922" y="0"/>
                    </a:lnTo>
                    <a:lnTo>
                      <a:pt x="989970" y="105798"/>
                    </a:lnTo>
                    <a:lnTo>
                      <a:pt x="642347" y="68013"/>
                    </a:lnTo>
                    <a:cubicBezTo>
                      <a:pt x="535264" y="79911"/>
                      <a:pt x="609553" y="68583"/>
                      <a:pt x="544106" y="83127"/>
                    </a:cubicBezTo>
                    <a:cubicBezTo>
                      <a:pt x="531567" y="85913"/>
                      <a:pt x="518782" y="87569"/>
                      <a:pt x="506321" y="90684"/>
                    </a:cubicBezTo>
                    <a:cubicBezTo>
                      <a:pt x="498593" y="92616"/>
                      <a:pt x="483650" y="98241"/>
                      <a:pt x="483650" y="98241"/>
                    </a:cubicBezTo>
                    <a:lnTo>
                      <a:pt x="249382" y="249381"/>
                    </a:lnTo>
                    <a:cubicBezTo>
                      <a:pt x="210133" y="304331"/>
                      <a:pt x="211597" y="280611"/>
                      <a:pt x="211597" y="309838"/>
                    </a:cubicBezTo>
                    <a:lnTo>
                      <a:pt x="204040" y="460978"/>
                    </a:lnTo>
                    <a:lnTo>
                      <a:pt x="120912" y="838829"/>
                    </a:lnTo>
                    <a:lnTo>
                      <a:pt x="0" y="1231795"/>
                    </a:lnTo>
                    <a:lnTo>
                      <a:pt x="37785" y="1443391"/>
                    </a:ln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sp>
            <p:nvSpPr>
              <p:cNvPr id="117" name="Oval 116"/>
              <p:cNvSpPr/>
              <p:nvPr/>
            </p:nvSpPr>
            <p:spPr>
              <a:xfrm>
                <a:off x="6308725" y="1544638"/>
                <a:ext cx="1055688" cy="928686"/>
              </a:xfrm>
              <a:prstGeom prst="ellipse">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sp>
            <p:nvSpPr>
              <p:cNvPr id="118" name="Oval 117"/>
              <p:cNvSpPr/>
              <p:nvPr/>
            </p:nvSpPr>
            <p:spPr>
              <a:xfrm>
                <a:off x="6208713" y="2354262"/>
                <a:ext cx="61912" cy="5715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19" name="Oval 118"/>
              <p:cNvSpPr/>
              <p:nvPr/>
            </p:nvSpPr>
            <p:spPr>
              <a:xfrm>
                <a:off x="7616825" y="1981199"/>
                <a:ext cx="61913" cy="5715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20" name="Oval 119"/>
              <p:cNvSpPr/>
              <p:nvPr/>
            </p:nvSpPr>
            <p:spPr>
              <a:xfrm>
                <a:off x="7448550" y="1722438"/>
                <a:ext cx="61913" cy="5715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21" name="Oval 120"/>
              <p:cNvSpPr/>
              <p:nvPr/>
            </p:nvSpPr>
            <p:spPr>
              <a:xfrm>
                <a:off x="7745413" y="1738313"/>
                <a:ext cx="61912" cy="5715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22" name="Oval 121"/>
              <p:cNvSpPr/>
              <p:nvPr/>
            </p:nvSpPr>
            <p:spPr>
              <a:xfrm>
                <a:off x="7038975" y="1458913"/>
                <a:ext cx="63500" cy="5715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115" name="Oval 114"/>
            <p:cNvSpPr/>
            <p:nvPr/>
          </p:nvSpPr>
          <p:spPr>
            <a:xfrm>
              <a:off x="2363787" y="2474912"/>
              <a:ext cx="61913" cy="5715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grpSp>
        <p:nvGrpSpPr>
          <p:cNvPr id="78866" name="Group 56"/>
          <p:cNvGrpSpPr>
            <a:grpSpLocks/>
          </p:cNvGrpSpPr>
          <p:nvPr/>
        </p:nvGrpSpPr>
        <p:grpSpPr bwMode="auto">
          <a:xfrm>
            <a:off x="7924800" y="2286000"/>
            <a:ext cx="198438" cy="1265238"/>
            <a:chOff x="3916273" y="3302000"/>
            <a:chExt cx="198610" cy="1264580"/>
          </a:xfrm>
        </p:grpSpPr>
        <p:sp>
          <p:nvSpPr>
            <p:cNvPr id="58" name="Freeform 57"/>
            <p:cNvSpPr>
              <a:spLocks/>
            </p:cNvSpPr>
            <p:nvPr/>
          </p:nvSpPr>
          <p:spPr bwMode="auto">
            <a:xfrm flipH="1">
              <a:off x="3916273" y="3302003"/>
              <a:ext cx="45719" cy="1264577"/>
            </a:xfrm>
            <a:custGeom>
              <a:avLst/>
              <a:gdLst>
                <a:gd name="T0" fmla="*/ 44547 w 427000"/>
                <a:gd name="T1" fmla="*/ 1264577 h 1264577"/>
                <a:gd name="T2" fmla="*/ 1 w 427000"/>
                <a:gd name="T3" fmla="*/ 635026 h 1264577"/>
                <a:gd name="T4" fmla="*/ 45719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59" name="Freeform 58"/>
            <p:cNvSpPr>
              <a:spLocks/>
            </p:cNvSpPr>
            <p:nvPr/>
          </p:nvSpPr>
          <p:spPr bwMode="auto">
            <a:xfrm>
              <a:off x="4069164" y="3302000"/>
              <a:ext cx="45719" cy="1264577"/>
            </a:xfrm>
            <a:custGeom>
              <a:avLst/>
              <a:gdLst>
                <a:gd name="T0" fmla="*/ 44547 w 427000"/>
                <a:gd name="T1" fmla="*/ 1264577 h 1264577"/>
                <a:gd name="T2" fmla="*/ 1 w 427000"/>
                <a:gd name="T3" fmla="*/ 635026 h 1264577"/>
                <a:gd name="T4" fmla="*/ 45719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grpSp>
      <p:grpSp>
        <p:nvGrpSpPr>
          <p:cNvPr id="78867" name="Group 122"/>
          <p:cNvGrpSpPr>
            <a:grpSpLocks/>
          </p:cNvGrpSpPr>
          <p:nvPr/>
        </p:nvGrpSpPr>
        <p:grpSpPr bwMode="auto">
          <a:xfrm>
            <a:off x="7620000" y="5943600"/>
            <a:ext cx="920750" cy="258763"/>
            <a:chOff x="1079323" y="4799612"/>
            <a:chExt cx="1367300" cy="447403"/>
          </a:xfrm>
        </p:grpSpPr>
        <p:grpSp>
          <p:nvGrpSpPr>
            <p:cNvPr id="78873" name="Group 123"/>
            <p:cNvGrpSpPr>
              <a:grpSpLocks/>
            </p:cNvGrpSpPr>
            <p:nvPr/>
          </p:nvGrpSpPr>
          <p:grpSpPr bwMode="auto">
            <a:xfrm>
              <a:off x="1231294" y="4799612"/>
              <a:ext cx="1215329" cy="294642"/>
              <a:chOff x="1303192" y="5653175"/>
              <a:chExt cx="1215329" cy="294642"/>
            </a:xfrm>
          </p:grpSpPr>
          <p:sp>
            <p:nvSpPr>
              <p:cNvPr id="133" name="Cube 132"/>
              <p:cNvSpPr>
                <a:spLocks noChangeArrowheads="1"/>
              </p:cNvSpPr>
              <p:nvPr/>
            </p:nvSpPr>
            <p:spPr bwMode="auto">
              <a:xfrm>
                <a:off x="1303192" y="5653175"/>
                <a:ext cx="454151" cy="294642"/>
              </a:xfrm>
              <a:prstGeom prst="cube">
                <a:avLst>
                  <a:gd name="adj" fmla="val 25000"/>
                </a:avLst>
              </a:prstGeom>
              <a:gradFill rotWithShape="1">
                <a:gsLst>
                  <a:gs pos="0">
                    <a:srgbClr val="3A7CCB"/>
                  </a:gs>
                  <a:gs pos="20000">
                    <a:srgbClr val="3C7BC7"/>
                  </a:gs>
                  <a:gs pos="100000">
                    <a:srgbClr val="2C5D98"/>
                  </a:gs>
                </a:gsLst>
                <a:lin ang="5400000"/>
              </a:gradFill>
              <a:ln w="9525">
                <a:solidFill>
                  <a:srgbClr val="4A7EBB"/>
                </a:solidFill>
                <a:miter lim="800000"/>
                <a:headEnd/>
                <a:tailEnd/>
              </a:ln>
              <a:effectLst>
                <a:outerShdw blurRad="40000" dist="23000" dir="5400000" rotWithShape="0">
                  <a:srgbClr val="808080">
                    <a:alpha val="34999"/>
                  </a:srgbClr>
                </a:outerShdw>
              </a:effectLst>
            </p:spPr>
            <p:txBody>
              <a:bodyPr anchor="ctr"/>
              <a:lstStyle/>
              <a:p>
                <a:pPr algn="ctr">
                  <a:defRPr/>
                </a:pPr>
                <a:endParaRPr lang="en-US">
                  <a:solidFill>
                    <a:schemeClr val="lt1"/>
                  </a:solidFill>
                  <a:latin typeface="+mn-lt"/>
                  <a:ea typeface="+mn-ea"/>
                </a:endParaRPr>
              </a:p>
            </p:txBody>
          </p:sp>
          <p:sp>
            <p:nvSpPr>
              <p:cNvPr id="134" name="Cube 133"/>
              <p:cNvSpPr>
                <a:spLocks noChangeArrowheads="1"/>
              </p:cNvSpPr>
              <p:nvPr/>
            </p:nvSpPr>
            <p:spPr bwMode="auto">
              <a:xfrm>
                <a:off x="1679619" y="5653175"/>
                <a:ext cx="454151" cy="294642"/>
              </a:xfrm>
              <a:prstGeom prst="cube">
                <a:avLst>
                  <a:gd name="adj" fmla="val 25000"/>
                </a:avLst>
              </a:prstGeom>
              <a:gradFill rotWithShape="1">
                <a:gsLst>
                  <a:gs pos="0">
                    <a:srgbClr val="3A7CCB"/>
                  </a:gs>
                  <a:gs pos="20000">
                    <a:srgbClr val="3C7BC7"/>
                  </a:gs>
                  <a:gs pos="100000">
                    <a:srgbClr val="2C5D98"/>
                  </a:gs>
                </a:gsLst>
                <a:lin ang="5400000"/>
              </a:gradFill>
              <a:ln w="9525">
                <a:solidFill>
                  <a:srgbClr val="4A7EBB"/>
                </a:solidFill>
                <a:miter lim="800000"/>
                <a:headEnd/>
                <a:tailEnd/>
              </a:ln>
              <a:effectLst>
                <a:outerShdw blurRad="40000" dist="23000" dir="5400000" rotWithShape="0">
                  <a:srgbClr val="808080">
                    <a:alpha val="34999"/>
                  </a:srgbClr>
                </a:outerShdw>
              </a:effectLst>
            </p:spPr>
            <p:txBody>
              <a:bodyPr anchor="ctr"/>
              <a:lstStyle/>
              <a:p>
                <a:pPr algn="ctr">
                  <a:defRPr/>
                </a:pPr>
                <a:endParaRPr lang="en-US">
                  <a:solidFill>
                    <a:schemeClr val="lt1"/>
                  </a:solidFill>
                  <a:latin typeface="+mn-lt"/>
                  <a:ea typeface="+mn-ea"/>
                </a:endParaRPr>
              </a:p>
            </p:txBody>
          </p:sp>
          <p:sp>
            <p:nvSpPr>
              <p:cNvPr id="135" name="Cube 134"/>
              <p:cNvSpPr>
                <a:spLocks noChangeArrowheads="1"/>
              </p:cNvSpPr>
              <p:nvPr/>
            </p:nvSpPr>
            <p:spPr bwMode="auto">
              <a:xfrm>
                <a:off x="2064370" y="5653175"/>
                <a:ext cx="454151" cy="294642"/>
              </a:xfrm>
              <a:prstGeom prst="cube">
                <a:avLst>
                  <a:gd name="adj" fmla="val 25000"/>
                </a:avLst>
              </a:prstGeom>
              <a:gradFill rotWithShape="1">
                <a:gsLst>
                  <a:gs pos="0">
                    <a:srgbClr val="3A7CCB"/>
                  </a:gs>
                  <a:gs pos="20000">
                    <a:srgbClr val="3C7BC7"/>
                  </a:gs>
                  <a:gs pos="100000">
                    <a:srgbClr val="2C5D98"/>
                  </a:gs>
                </a:gsLst>
                <a:lin ang="5400000"/>
              </a:gradFill>
              <a:ln w="9525">
                <a:solidFill>
                  <a:srgbClr val="4A7EBB"/>
                </a:solidFill>
                <a:miter lim="800000"/>
                <a:headEnd/>
                <a:tailEnd/>
              </a:ln>
              <a:effectLst>
                <a:outerShdw blurRad="40000" dist="23000" dir="5400000" rotWithShape="0">
                  <a:srgbClr val="808080">
                    <a:alpha val="34999"/>
                  </a:srgbClr>
                </a:outerShdw>
              </a:effectLst>
            </p:spPr>
            <p:txBody>
              <a:bodyPr anchor="ctr"/>
              <a:lstStyle/>
              <a:p>
                <a:pPr algn="ctr">
                  <a:defRPr/>
                </a:pPr>
                <a:endParaRPr lang="en-US">
                  <a:solidFill>
                    <a:schemeClr val="lt1"/>
                  </a:solidFill>
                  <a:latin typeface="+mn-lt"/>
                  <a:ea typeface="+mn-ea"/>
                </a:endParaRPr>
              </a:p>
            </p:txBody>
          </p:sp>
        </p:grpSp>
        <p:grpSp>
          <p:nvGrpSpPr>
            <p:cNvPr id="78874" name="Group 124"/>
            <p:cNvGrpSpPr>
              <a:grpSpLocks/>
            </p:cNvGrpSpPr>
            <p:nvPr/>
          </p:nvGrpSpPr>
          <p:grpSpPr bwMode="auto">
            <a:xfrm>
              <a:off x="1159396" y="4875677"/>
              <a:ext cx="1215329" cy="294642"/>
              <a:chOff x="1303192" y="5653175"/>
              <a:chExt cx="1215329" cy="294642"/>
            </a:xfrm>
          </p:grpSpPr>
          <p:sp>
            <p:nvSpPr>
              <p:cNvPr id="130" name="Cube 129"/>
              <p:cNvSpPr>
                <a:spLocks noChangeArrowheads="1"/>
              </p:cNvSpPr>
              <p:nvPr/>
            </p:nvSpPr>
            <p:spPr bwMode="auto">
              <a:xfrm>
                <a:off x="1303192" y="5653175"/>
                <a:ext cx="454151" cy="294642"/>
              </a:xfrm>
              <a:prstGeom prst="cube">
                <a:avLst>
                  <a:gd name="adj" fmla="val 25000"/>
                </a:avLst>
              </a:prstGeom>
              <a:gradFill rotWithShape="1">
                <a:gsLst>
                  <a:gs pos="0">
                    <a:srgbClr val="3A7CCB"/>
                  </a:gs>
                  <a:gs pos="20000">
                    <a:srgbClr val="3C7BC7"/>
                  </a:gs>
                  <a:gs pos="100000">
                    <a:srgbClr val="2C5D98"/>
                  </a:gs>
                </a:gsLst>
                <a:lin ang="5400000"/>
              </a:gradFill>
              <a:ln w="9525">
                <a:solidFill>
                  <a:srgbClr val="4A7EBB"/>
                </a:solidFill>
                <a:miter lim="800000"/>
                <a:headEnd/>
                <a:tailEnd/>
              </a:ln>
              <a:effectLst>
                <a:outerShdw blurRad="40000" dist="23000" dir="5400000" rotWithShape="0">
                  <a:srgbClr val="808080">
                    <a:alpha val="34999"/>
                  </a:srgbClr>
                </a:outerShdw>
              </a:effectLst>
            </p:spPr>
            <p:txBody>
              <a:bodyPr anchor="ctr"/>
              <a:lstStyle/>
              <a:p>
                <a:pPr algn="ctr">
                  <a:defRPr/>
                </a:pPr>
                <a:endParaRPr lang="en-US">
                  <a:solidFill>
                    <a:schemeClr val="lt1"/>
                  </a:solidFill>
                  <a:latin typeface="+mn-lt"/>
                  <a:ea typeface="+mn-ea"/>
                </a:endParaRPr>
              </a:p>
            </p:txBody>
          </p:sp>
          <p:sp>
            <p:nvSpPr>
              <p:cNvPr id="131" name="Cube 130"/>
              <p:cNvSpPr>
                <a:spLocks noChangeArrowheads="1"/>
              </p:cNvSpPr>
              <p:nvPr/>
            </p:nvSpPr>
            <p:spPr bwMode="auto">
              <a:xfrm>
                <a:off x="1679619" y="5653175"/>
                <a:ext cx="454151" cy="294642"/>
              </a:xfrm>
              <a:prstGeom prst="cube">
                <a:avLst>
                  <a:gd name="adj" fmla="val 25000"/>
                </a:avLst>
              </a:prstGeom>
              <a:gradFill rotWithShape="1">
                <a:gsLst>
                  <a:gs pos="0">
                    <a:srgbClr val="3A7CCB"/>
                  </a:gs>
                  <a:gs pos="20000">
                    <a:srgbClr val="3C7BC7"/>
                  </a:gs>
                  <a:gs pos="100000">
                    <a:srgbClr val="2C5D98"/>
                  </a:gs>
                </a:gsLst>
                <a:lin ang="5400000"/>
              </a:gradFill>
              <a:ln w="9525">
                <a:solidFill>
                  <a:srgbClr val="4A7EBB"/>
                </a:solidFill>
                <a:miter lim="800000"/>
                <a:headEnd/>
                <a:tailEnd/>
              </a:ln>
              <a:effectLst>
                <a:outerShdw blurRad="40000" dist="23000" dir="5400000" rotWithShape="0">
                  <a:srgbClr val="808080">
                    <a:alpha val="34999"/>
                  </a:srgbClr>
                </a:outerShdw>
              </a:effectLst>
            </p:spPr>
            <p:txBody>
              <a:bodyPr anchor="ctr"/>
              <a:lstStyle/>
              <a:p>
                <a:pPr algn="ctr">
                  <a:defRPr/>
                </a:pPr>
                <a:endParaRPr lang="en-US">
                  <a:solidFill>
                    <a:schemeClr val="lt1"/>
                  </a:solidFill>
                  <a:latin typeface="+mn-lt"/>
                  <a:ea typeface="+mn-ea"/>
                </a:endParaRPr>
              </a:p>
            </p:txBody>
          </p:sp>
          <p:sp>
            <p:nvSpPr>
              <p:cNvPr id="132" name="Cube 131"/>
              <p:cNvSpPr>
                <a:spLocks noChangeArrowheads="1"/>
              </p:cNvSpPr>
              <p:nvPr/>
            </p:nvSpPr>
            <p:spPr bwMode="auto">
              <a:xfrm>
                <a:off x="2064370" y="5653175"/>
                <a:ext cx="454151" cy="294642"/>
              </a:xfrm>
              <a:prstGeom prst="cube">
                <a:avLst>
                  <a:gd name="adj" fmla="val 25000"/>
                </a:avLst>
              </a:prstGeom>
              <a:gradFill rotWithShape="1">
                <a:gsLst>
                  <a:gs pos="0">
                    <a:srgbClr val="3A7CCB"/>
                  </a:gs>
                  <a:gs pos="20000">
                    <a:srgbClr val="3C7BC7"/>
                  </a:gs>
                  <a:gs pos="100000">
                    <a:srgbClr val="2C5D98"/>
                  </a:gs>
                </a:gsLst>
                <a:lin ang="5400000"/>
              </a:gradFill>
              <a:ln w="9525">
                <a:solidFill>
                  <a:srgbClr val="4A7EBB"/>
                </a:solidFill>
                <a:miter lim="800000"/>
                <a:headEnd/>
                <a:tailEnd/>
              </a:ln>
              <a:effectLst>
                <a:outerShdw blurRad="40000" dist="23000" dir="5400000" rotWithShape="0">
                  <a:srgbClr val="808080">
                    <a:alpha val="34999"/>
                  </a:srgbClr>
                </a:outerShdw>
              </a:effectLst>
            </p:spPr>
            <p:txBody>
              <a:bodyPr anchor="ctr"/>
              <a:lstStyle/>
              <a:p>
                <a:pPr algn="ctr">
                  <a:defRPr/>
                </a:pPr>
                <a:endParaRPr lang="en-US">
                  <a:solidFill>
                    <a:schemeClr val="lt1"/>
                  </a:solidFill>
                  <a:latin typeface="+mn-lt"/>
                  <a:ea typeface="+mn-ea"/>
                </a:endParaRPr>
              </a:p>
            </p:txBody>
          </p:sp>
        </p:grpSp>
        <p:grpSp>
          <p:nvGrpSpPr>
            <p:cNvPr id="78875" name="Group 125"/>
            <p:cNvGrpSpPr>
              <a:grpSpLocks/>
            </p:cNvGrpSpPr>
            <p:nvPr/>
          </p:nvGrpSpPr>
          <p:grpSpPr bwMode="auto">
            <a:xfrm>
              <a:off x="1079323" y="4952373"/>
              <a:ext cx="1215329" cy="294642"/>
              <a:chOff x="1303192" y="5653175"/>
              <a:chExt cx="1215329" cy="294642"/>
            </a:xfrm>
          </p:grpSpPr>
          <p:sp>
            <p:nvSpPr>
              <p:cNvPr id="127" name="Cube 126"/>
              <p:cNvSpPr>
                <a:spLocks noChangeArrowheads="1"/>
              </p:cNvSpPr>
              <p:nvPr/>
            </p:nvSpPr>
            <p:spPr bwMode="auto">
              <a:xfrm>
                <a:off x="1303192" y="5653175"/>
                <a:ext cx="454151" cy="294642"/>
              </a:xfrm>
              <a:prstGeom prst="cube">
                <a:avLst>
                  <a:gd name="adj" fmla="val 25000"/>
                </a:avLst>
              </a:prstGeom>
              <a:gradFill rotWithShape="1">
                <a:gsLst>
                  <a:gs pos="0">
                    <a:srgbClr val="3A7CCB"/>
                  </a:gs>
                  <a:gs pos="20000">
                    <a:srgbClr val="3C7BC7"/>
                  </a:gs>
                  <a:gs pos="100000">
                    <a:srgbClr val="2C5D98"/>
                  </a:gs>
                </a:gsLst>
                <a:lin ang="5400000"/>
              </a:gradFill>
              <a:ln w="9525">
                <a:solidFill>
                  <a:srgbClr val="4A7EBB"/>
                </a:solidFill>
                <a:miter lim="800000"/>
                <a:headEnd/>
                <a:tailEnd/>
              </a:ln>
              <a:effectLst>
                <a:outerShdw blurRad="40000" dist="23000" dir="5400000" rotWithShape="0">
                  <a:srgbClr val="808080">
                    <a:alpha val="34999"/>
                  </a:srgbClr>
                </a:outerShdw>
              </a:effectLst>
            </p:spPr>
            <p:txBody>
              <a:bodyPr anchor="ctr"/>
              <a:lstStyle/>
              <a:p>
                <a:pPr algn="ctr">
                  <a:defRPr/>
                </a:pPr>
                <a:endParaRPr lang="en-US">
                  <a:solidFill>
                    <a:schemeClr val="lt1"/>
                  </a:solidFill>
                  <a:latin typeface="+mn-lt"/>
                  <a:ea typeface="+mn-ea"/>
                </a:endParaRPr>
              </a:p>
            </p:txBody>
          </p:sp>
          <p:sp>
            <p:nvSpPr>
              <p:cNvPr id="128" name="Cube 127"/>
              <p:cNvSpPr>
                <a:spLocks noChangeArrowheads="1"/>
              </p:cNvSpPr>
              <p:nvPr/>
            </p:nvSpPr>
            <p:spPr bwMode="auto">
              <a:xfrm>
                <a:off x="1679619" y="5653175"/>
                <a:ext cx="454151" cy="294642"/>
              </a:xfrm>
              <a:prstGeom prst="cube">
                <a:avLst>
                  <a:gd name="adj" fmla="val 25000"/>
                </a:avLst>
              </a:prstGeom>
              <a:gradFill rotWithShape="1">
                <a:gsLst>
                  <a:gs pos="0">
                    <a:srgbClr val="3A7CCB"/>
                  </a:gs>
                  <a:gs pos="20000">
                    <a:srgbClr val="3C7BC7"/>
                  </a:gs>
                  <a:gs pos="100000">
                    <a:srgbClr val="2C5D98"/>
                  </a:gs>
                </a:gsLst>
                <a:lin ang="5400000"/>
              </a:gradFill>
              <a:ln w="9525">
                <a:solidFill>
                  <a:srgbClr val="4A7EBB"/>
                </a:solidFill>
                <a:miter lim="800000"/>
                <a:headEnd/>
                <a:tailEnd/>
              </a:ln>
              <a:effectLst>
                <a:outerShdw blurRad="40000" dist="23000" dir="5400000" rotWithShape="0">
                  <a:srgbClr val="808080">
                    <a:alpha val="34999"/>
                  </a:srgbClr>
                </a:outerShdw>
              </a:effectLst>
            </p:spPr>
            <p:txBody>
              <a:bodyPr anchor="ctr"/>
              <a:lstStyle/>
              <a:p>
                <a:pPr algn="ctr">
                  <a:defRPr/>
                </a:pPr>
                <a:endParaRPr lang="en-US">
                  <a:solidFill>
                    <a:schemeClr val="lt1"/>
                  </a:solidFill>
                  <a:latin typeface="+mn-lt"/>
                  <a:ea typeface="+mn-ea"/>
                </a:endParaRPr>
              </a:p>
            </p:txBody>
          </p:sp>
          <p:sp>
            <p:nvSpPr>
              <p:cNvPr id="129" name="Cube 128"/>
              <p:cNvSpPr>
                <a:spLocks noChangeArrowheads="1"/>
              </p:cNvSpPr>
              <p:nvPr/>
            </p:nvSpPr>
            <p:spPr bwMode="auto">
              <a:xfrm>
                <a:off x="2064370" y="5653175"/>
                <a:ext cx="454151" cy="294642"/>
              </a:xfrm>
              <a:prstGeom prst="cube">
                <a:avLst>
                  <a:gd name="adj" fmla="val 25000"/>
                </a:avLst>
              </a:prstGeom>
              <a:gradFill rotWithShape="1">
                <a:gsLst>
                  <a:gs pos="0">
                    <a:srgbClr val="3A7CCB"/>
                  </a:gs>
                  <a:gs pos="20000">
                    <a:srgbClr val="3C7BC7"/>
                  </a:gs>
                  <a:gs pos="100000">
                    <a:srgbClr val="2C5D98"/>
                  </a:gs>
                </a:gsLst>
                <a:lin ang="5400000"/>
              </a:gradFill>
              <a:ln w="9525">
                <a:solidFill>
                  <a:srgbClr val="4A7EBB"/>
                </a:solidFill>
                <a:miter lim="800000"/>
                <a:headEnd/>
                <a:tailEnd/>
              </a:ln>
              <a:effectLst>
                <a:outerShdw blurRad="40000" dist="23000" dir="5400000" rotWithShape="0">
                  <a:srgbClr val="808080">
                    <a:alpha val="34999"/>
                  </a:srgbClr>
                </a:outerShdw>
              </a:effectLst>
            </p:spPr>
            <p:txBody>
              <a:bodyPr anchor="ctr"/>
              <a:lstStyle/>
              <a:p>
                <a:pPr algn="ctr">
                  <a:defRPr/>
                </a:pPr>
                <a:endParaRPr lang="en-US">
                  <a:solidFill>
                    <a:schemeClr val="lt1"/>
                  </a:solidFill>
                  <a:latin typeface="+mn-lt"/>
                  <a:ea typeface="+mn-ea"/>
                </a:endParaRPr>
              </a:p>
            </p:txBody>
          </p:sp>
        </p:grpSp>
      </p:grpSp>
      <p:sp>
        <p:nvSpPr>
          <p:cNvPr id="78868" name="TextBox 135"/>
          <p:cNvSpPr txBox="1">
            <a:spLocks noChangeArrowheads="1"/>
          </p:cNvSpPr>
          <p:nvPr/>
        </p:nvSpPr>
        <p:spPr bwMode="auto">
          <a:xfrm>
            <a:off x="6953250" y="5853113"/>
            <a:ext cx="57308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en-US" sz="1800"/>
              <a:t>CCD</a:t>
            </a:r>
          </a:p>
        </p:txBody>
      </p:sp>
      <p:sp>
        <p:nvSpPr>
          <p:cNvPr id="78869" name="TextBox 136"/>
          <p:cNvSpPr txBox="1">
            <a:spLocks noChangeArrowheads="1"/>
          </p:cNvSpPr>
          <p:nvPr/>
        </p:nvSpPr>
        <p:spPr bwMode="auto">
          <a:xfrm>
            <a:off x="762000" y="1458913"/>
            <a:ext cx="180181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en-US" sz="1800"/>
              <a:t>Confocal NA1.4</a:t>
            </a:r>
          </a:p>
        </p:txBody>
      </p:sp>
      <p:sp>
        <p:nvSpPr>
          <p:cNvPr id="78870" name="TextBox 137"/>
          <p:cNvSpPr txBox="1">
            <a:spLocks noChangeArrowheads="1"/>
          </p:cNvSpPr>
          <p:nvPr/>
        </p:nvSpPr>
        <p:spPr bwMode="auto">
          <a:xfrm>
            <a:off x="3859213" y="1458913"/>
            <a:ext cx="1839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en-US" sz="1800"/>
              <a:t>Widefield NA0.9</a:t>
            </a:r>
          </a:p>
        </p:txBody>
      </p:sp>
      <p:sp>
        <p:nvSpPr>
          <p:cNvPr id="78871" name="TextBox 138"/>
          <p:cNvSpPr txBox="1">
            <a:spLocks noChangeArrowheads="1"/>
          </p:cNvSpPr>
          <p:nvPr/>
        </p:nvSpPr>
        <p:spPr bwMode="auto">
          <a:xfrm>
            <a:off x="6678613" y="1458913"/>
            <a:ext cx="1839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en-US" sz="1800"/>
              <a:t>Widefield NA0.3</a:t>
            </a:r>
          </a:p>
        </p:txBody>
      </p:sp>
      <p:sp>
        <p:nvSpPr>
          <p:cNvPr id="78872" name="Title 1"/>
          <p:cNvSpPr>
            <a:spLocks noGrp="1"/>
          </p:cNvSpPr>
          <p:nvPr>
            <p:ph type="title"/>
          </p:nvPr>
        </p:nvSpPr>
        <p:spPr>
          <a:xfrm>
            <a:off x="457200" y="76200"/>
            <a:ext cx="8229600" cy="1143000"/>
          </a:xfrm>
        </p:spPr>
        <p:txBody>
          <a:bodyPr/>
          <a:lstStyle/>
          <a:p>
            <a:r>
              <a:rPr lang="en-US" altLang="en-US" sz="4000" smtClean="0">
                <a:ea typeface="ＭＳ Ｐゴシック" pitchFamily="34" charset="-128"/>
              </a:rPr>
              <a:t>Acquisition modalities</a:t>
            </a:r>
          </a:p>
        </p:txBody>
      </p:sp>
    </p:spTree>
    <p:extLst>
      <p:ext uri="{BB962C8B-B14F-4D97-AF65-F5344CB8AC3E}">
        <p14:creationId xmlns:p14="http://schemas.microsoft.com/office/powerpoint/2010/main" val="921076600"/>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Title 1"/>
          <p:cNvSpPr>
            <a:spLocks noGrp="1"/>
          </p:cNvSpPr>
          <p:nvPr>
            <p:ph type="title"/>
          </p:nvPr>
        </p:nvSpPr>
        <p:spPr/>
        <p:txBody>
          <a:bodyPr>
            <a:normAutofit/>
          </a:bodyPr>
          <a:lstStyle/>
          <a:p>
            <a:r>
              <a:rPr lang="en-US" altLang="en-US" sz="4000" dirty="0" smtClean="0">
                <a:ea typeface="ＭＳ Ｐゴシック" pitchFamily="34" charset="-128"/>
              </a:rPr>
              <a:t>Low </a:t>
            </a:r>
            <a:r>
              <a:rPr lang="en-US" altLang="en-US" sz="4000" dirty="0" smtClean="0">
                <a:ea typeface="ＭＳ Ｐゴシック" pitchFamily="34" charset="-128"/>
              </a:rPr>
              <a:t>NA Fluorescence </a:t>
            </a:r>
            <a:r>
              <a:rPr lang="en-US" altLang="en-US" sz="4000" dirty="0">
                <a:ea typeface="ＭＳ Ｐゴシック" pitchFamily="34" charset="-128"/>
              </a:rPr>
              <a:t>I</a:t>
            </a:r>
            <a:r>
              <a:rPr lang="en-US" altLang="en-US" sz="4000" dirty="0" smtClean="0">
                <a:ea typeface="ＭＳ Ｐゴシック" pitchFamily="34" charset="-128"/>
              </a:rPr>
              <a:t>maging </a:t>
            </a:r>
            <a:endParaRPr lang="en-US" altLang="en-US" sz="4000" dirty="0" smtClean="0">
              <a:ea typeface="ＭＳ Ｐゴシック" pitchFamily="34" charset="-128"/>
            </a:endParaRPr>
          </a:p>
        </p:txBody>
      </p:sp>
      <p:pic>
        <p:nvPicPr>
          <p:cNvPr id="7" name="Golgi_20x1x0.95_Aperture11.2mm4.9mm3.6mm_dz1_002_crop_combined_registered.avi">
            <a:hlinkClick r:id="" action="ppaction://media"/>
          </p:cNvPr>
          <p:cNvPicPr>
            <a:picLocks noRot="1" noChangeAspect="1"/>
          </p:cNvPicPr>
          <p:nvPr>
            <a:videoFile r:link="rId2"/>
            <p:extLst>
              <p:ext uri="{DAA4B4D4-6D71-4841-9C94-3DE7FCFB9230}">
                <p14:media xmlns:p14="http://schemas.microsoft.com/office/powerpoint/2010/main" r:link="rId1"/>
              </p:ext>
            </p:extLst>
          </p:nvPr>
        </p:nvPicPr>
        <p:blipFill>
          <a:blip r:embed="rId4">
            <a:extLst>
              <a:ext uri="{28A0092B-C50C-407E-A947-70E740481C1C}">
                <a14:useLocalDpi xmlns:a14="http://schemas.microsoft.com/office/drawing/2010/main" val="0"/>
              </a:ext>
            </a:extLst>
          </a:blip>
          <a:srcRect/>
          <a:stretch>
            <a:fillRect/>
          </a:stretch>
        </p:blipFill>
        <p:spPr bwMode="auto">
          <a:xfrm>
            <a:off x="452438" y="2244725"/>
            <a:ext cx="3086100" cy="151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64"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2438" y="4017963"/>
            <a:ext cx="3086100" cy="151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66565"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57763" y="1981200"/>
            <a:ext cx="819150" cy="3819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66566"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90963" y="2514600"/>
            <a:ext cx="838200" cy="2943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79878" name="TextBox 1"/>
          <p:cNvSpPr txBox="1">
            <a:spLocks noChangeArrowheads="1"/>
          </p:cNvSpPr>
          <p:nvPr/>
        </p:nvSpPr>
        <p:spPr bwMode="auto">
          <a:xfrm>
            <a:off x="3814763" y="2133600"/>
            <a:ext cx="8772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en-US" sz="1800" dirty="0" smtClean="0"/>
              <a:t>NA 0.9</a:t>
            </a:r>
            <a:endParaRPr lang="en-US" altLang="en-US" sz="1800" dirty="0"/>
          </a:p>
        </p:txBody>
      </p:sp>
      <p:sp>
        <p:nvSpPr>
          <p:cNvPr id="79879" name="TextBox 7"/>
          <p:cNvSpPr txBox="1">
            <a:spLocks noChangeArrowheads="1"/>
          </p:cNvSpPr>
          <p:nvPr/>
        </p:nvSpPr>
        <p:spPr bwMode="auto">
          <a:xfrm>
            <a:off x="4957763" y="1590675"/>
            <a:ext cx="8772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en-US" sz="1800" dirty="0" smtClean="0"/>
              <a:t>NA 0.3</a:t>
            </a:r>
            <a:endParaRPr lang="en-US" altLang="en-US" sz="1800" dirty="0"/>
          </a:p>
        </p:txBody>
      </p:sp>
      <p:sp>
        <p:nvSpPr>
          <p:cNvPr id="79880" name="TextBox 2"/>
          <p:cNvSpPr txBox="1">
            <a:spLocks noChangeArrowheads="1"/>
          </p:cNvSpPr>
          <p:nvPr/>
        </p:nvSpPr>
        <p:spPr bwMode="auto">
          <a:xfrm>
            <a:off x="5338763" y="5943600"/>
            <a:ext cx="3000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en-US" sz="1800"/>
              <a:t>x</a:t>
            </a:r>
          </a:p>
        </p:txBody>
      </p:sp>
      <p:sp>
        <p:nvSpPr>
          <p:cNvPr id="79881" name="TextBox 10"/>
          <p:cNvSpPr txBox="1">
            <a:spLocks noChangeArrowheads="1"/>
          </p:cNvSpPr>
          <p:nvPr/>
        </p:nvSpPr>
        <p:spPr bwMode="auto">
          <a:xfrm>
            <a:off x="4652963" y="5430838"/>
            <a:ext cx="3000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en-US" sz="1800"/>
              <a:t>z</a:t>
            </a:r>
          </a:p>
        </p:txBody>
      </p:sp>
      <p:sp>
        <p:nvSpPr>
          <p:cNvPr id="79882" name="TextBox 11"/>
          <p:cNvSpPr txBox="1">
            <a:spLocks noChangeArrowheads="1"/>
          </p:cNvSpPr>
          <p:nvPr/>
        </p:nvSpPr>
        <p:spPr bwMode="auto">
          <a:xfrm>
            <a:off x="538163" y="5486400"/>
            <a:ext cx="3000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en-US" sz="1800"/>
              <a:t>x</a:t>
            </a:r>
          </a:p>
        </p:txBody>
      </p:sp>
      <p:sp>
        <p:nvSpPr>
          <p:cNvPr id="79883" name="TextBox 12"/>
          <p:cNvSpPr txBox="1">
            <a:spLocks noChangeArrowheads="1"/>
          </p:cNvSpPr>
          <p:nvPr/>
        </p:nvSpPr>
        <p:spPr bwMode="auto">
          <a:xfrm>
            <a:off x="161925" y="5160963"/>
            <a:ext cx="30003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en-US" sz="1800"/>
              <a:t>y</a:t>
            </a:r>
          </a:p>
        </p:txBody>
      </p:sp>
      <p:sp>
        <p:nvSpPr>
          <p:cNvPr id="79884" name="TextBox 13"/>
          <p:cNvSpPr txBox="1">
            <a:spLocks noChangeArrowheads="1"/>
          </p:cNvSpPr>
          <p:nvPr/>
        </p:nvSpPr>
        <p:spPr bwMode="auto">
          <a:xfrm>
            <a:off x="903288" y="1600200"/>
            <a:ext cx="236475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en-US" sz="1800" dirty="0" smtClean="0"/>
              <a:t>HeLa cell, Golgi-GFP</a:t>
            </a:r>
          </a:p>
          <a:p>
            <a:pPr eaLnBrk="1" hangingPunct="1"/>
            <a:r>
              <a:rPr lang="en-US" altLang="en-US" sz="1800" dirty="0" err="1" smtClean="0"/>
              <a:t>dz</a:t>
            </a:r>
            <a:r>
              <a:rPr lang="en-US" altLang="en-US" sz="1800" dirty="0" smtClean="0"/>
              <a:t> = 1 micrometer</a:t>
            </a:r>
            <a:endParaRPr lang="en-US" altLang="en-US" sz="1800" dirty="0"/>
          </a:p>
        </p:txBody>
      </p:sp>
      <p:sp>
        <p:nvSpPr>
          <p:cNvPr id="79885" name="TextBox 1"/>
          <p:cNvSpPr txBox="1">
            <a:spLocks noChangeArrowheads="1"/>
          </p:cNvSpPr>
          <p:nvPr/>
        </p:nvSpPr>
        <p:spPr bwMode="auto">
          <a:xfrm>
            <a:off x="490538" y="6019800"/>
            <a:ext cx="8772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en-US" sz="1800" dirty="0"/>
              <a:t>NA </a:t>
            </a:r>
            <a:r>
              <a:rPr lang="en-US" altLang="en-US" sz="1800" dirty="0" smtClean="0"/>
              <a:t>0.8</a:t>
            </a:r>
            <a:endParaRPr lang="en-US" altLang="en-US" sz="1800" dirty="0"/>
          </a:p>
        </p:txBody>
      </p:sp>
      <p:sp>
        <p:nvSpPr>
          <p:cNvPr id="79886" name="TextBox 1"/>
          <p:cNvSpPr txBox="1">
            <a:spLocks noChangeArrowheads="1"/>
          </p:cNvSpPr>
          <p:nvPr/>
        </p:nvSpPr>
        <p:spPr bwMode="auto">
          <a:xfrm>
            <a:off x="2490498" y="5867400"/>
            <a:ext cx="100546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1" hangingPunct="1"/>
            <a:r>
              <a:rPr lang="en-US" altLang="en-US" sz="1800" dirty="0" smtClean="0"/>
              <a:t>NA 0.26</a:t>
            </a:r>
            <a:endParaRPr lang="en-US" altLang="en-US" sz="1800" dirty="0"/>
          </a:p>
        </p:txBody>
      </p:sp>
      <p:sp>
        <p:nvSpPr>
          <p:cNvPr id="18" name="Freeform 17"/>
          <p:cNvSpPr/>
          <p:nvPr/>
        </p:nvSpPr>
        <p:spPr>
          <a:xfrm>
            <a:off x="6261100" y="3287713"/>
            <a:ext cx="2420938" cy="1173162"/>
          </a:xfrm>
          <a:custGeom>
            <a:avLst/>
            <a:gdLst>
              <a:gd name="connsiteX0" fmla="*/ 37785 w 2969911"/>
              <a:gd name="connsiteY0" fmla="*/ 1443391 h 1443391"/>
              <a:gd name="connsiteX1" fmla="*/ 1874142 w 2969911"/>
              <a:gd name="connsiteY1" fmla="*/ 1413163 h 1443391"/>
              <a:gd name="connsiteX2" fmla="*/ 2675187 w 2969911"/>
              <a:gd name="connsiteY2" fmla="*/ 1443391 h 1443391"/>
              <a:gd name="connsiteX3" fmla="*/ 2969911 w 2969911"/>
              <a:gd name="connsiteY3" fmla="*/ 1435834 h 1443391"/>
              <a:gd name="connsiteX4" fmla="*/ 2894341 w 2969911"/>
              <a:gd name="connsiteY4" fmla="*/ 1148667 h 1443391"/>
              <a:gd name="connsiteX5" fmla="*/ 2644959 w 2969911"/>
              <a:gd name="connsiteY5" fmla="*/ 1020198 h 1443391"/>
              <a:gd name="connsiteX6" fmla="*/ 2576945 w 2969911"/>
              <a:gd name="connsiteY6" fmla="*/ 997527 h 1443391"/>
              <a:gd name="connsiteX7" fmla="*/ 2546717 w 2969911"/>
              <a:gd name="connsiteY7" fmla="*/ 989970 h 1443391"/>
              <a:gd name="connsiteX8" fmla="*/ 2425805 w 2969911"/>
              <a:gd name="connsiteY8" fmla="*/ 755702 h 1443391"/>
              <a:gd name="connsiteX9" fmla="*/ 2418248 w 2969911"/>
              <a:gd name="connsiteY9" fmla="*/ 634790 h 1443391"/>
              <a:gd name="connsiteX10" fmla="*/ 2433362 w 2969911"/>
              <a:gd name="connsiteY10" fmla="*/ 468535 h 1443391"/>
              <a:gd name="connsiteX11" fmla="*/ 2425805 w 2969911"/>
              <a:gd name="connsiteY11" fmla="*/ 347623 h 1443391"/>
              <a:gd name="connsiteX12" fmla="*/ 2251993 w 2969911"/>
              <a:gd name="connsiteY12" fmla="*/ 226710 h 1443391"/>
              <a:gd name="connsiteX13" fmla="*/ 2191537 w 2969911"/>
              <a:gd name="connsiteY13" fmla="*/ 204039 h 1443391"/>
              <a:gd name="connsiteX14" fmla="*/ 2161309 w 2969911"/>
              <a:gd name="connsiteY14" fmla="*/ 196482 h 1443391"/>
              <a:gd name="connsiteX15" fmla="*/ 1964826 w 2969911"/>
              <a:gd name="connsiteY15" fmla="*/ 128469 h 1443391"/>
              <a:gd name="connsiteX16" fmla="*/ 1314922 w 2969911"/>
              <a:gd name="connsiteY16" fmla="*/ 0 h 1443391"/>
              <a:gd name="connsiteX17" fmla="*/ 989970 w 2969911"/>
              <a:gd name="connsiteY17" fmla="*/ 105798 h 1443391"/>
              <a:gd name="connsiteX18" fmla="*/ 642347 w 2969911"/>
              <a:gd name="connsiteY18" fmla="*/ 68013 h 1443391"/>
              <a:gd name="connsiteX19" fmla="*/ 544106 w 2969911"/>
              <a:gd name="connsiteY19" fmla="*/ 83127 h 1443391"/>
              <a:gd name="connsiteX20" fmla="*/ 506321 w 2969911"/>
              <a:gd name="connsiteY20" fmla="*/ 90684 h 1443391"/>
              <a:gd name="connsiteX21" fmla="*/ 483650 w 2969911"/>
              <a:gd name="connsiteY21" fmla="*/ 98241 h 1443391"/>
              <a:gd name="connsiteX22" fmla="*/ 249382 w 2969911"/>
              <a:gd name="connsiteY22" fmla="*/ 249381 h 1443391"/>
              <a:gd name="connsiteX23" fmla="*/ 211597 w 2969911"/>
              <a:gd name="connsiteY23" fmla="*/ 309838 h 1443391"/>
              <a:gd name="connsiteX24" fmla="*/ 204040 w 2969911"/>
              <a:gd name="connsiteY24" fmla="*/ 460978 h 1443391"/>
              <a:gd name="connsiteX25" fmla="*/ 120912 w 2969911"/>
              <a:gd name="connsiteY25" fmla="*/ 838829 h 1443391"/>
              <a:gd name="connsiteX26" fmla="*/ 0 w 2969911"/>
              <a:gd name="connsiteY26" fmla="*/ 1231795 h 1443391"/>
              <a:gd name="connsiteX27" fmla="*/ 37785 w 2969911"/>
              <a:gd name="connsiteY27" fmla="*/ 1443391 h 1443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969911" h="1443391">
                <a:moveTo>
                  <a:pt x="37785" y="1443391"/>
                </a:moveTo>
                <a:lnTo>
                  <a:pt x="1874142" y="1413163"/>
                </a:lnTo>
                <a:lnTo>
                  <a:pt x="2675187" y="1443391"/>
                </a:lnTo>
                <a:lnTo>
                  <a:pt x="2969911" y="1435834"/>
                </a:lnTo>
                <a:lnTo>
                  <a:pt x="2894341" y="1148667"/>
                </a:lnTo>
                <a:lnTo>
                  <a:pt x="2644959" y="1020198"/>
                </a:lnTo>
                <a:cubicBezTo>
                  <a:pt x="2622288" y="1012641"/>
                  <a:pt x="2599786" y="1004555"/>
                  <a:pt x="2576945" y="997527"/>
                </a:cubicBezTo>
                <a:cubicBezTo>
                  <a:pt x="2567018" y="994473"/>
                  <a:pt x="2546717" y="989970"/>
                  <a:pt x="2546717" y="989970"/>
                </a:cubicBezTo>
                <a:lnTo>
                  <a:pt x="2425805" y="755702"/>
                </a:lnTo>
                <a:lnTo>
                  <a:pt x="2418248" y="634790"/>
                </a:lnTo>
                <a:lnTo>
                  <a:pt x="2433362" y="468535"/>
                </a:lnTo>
                <a:lnTo>
                  <a:pt x="2425805" y="347623"/>
                </a:lnTo>
                <a:lnTo>
                  <a:pt x="2251993" y="226710"/>
                </a:lnTo>
                <a:cubicBezTo>
                  <a:pt x="2231841" y="219153"/>
                  <a:pt x="2211955" y="210845"/>
                  <a:pt x="2191537" y="204039"/>
                </a:cubicBezTo>
                <a:cubicBezTo>
                  <a:pt x="2181684" y="200755"/>
                  <a:pt x="2161309" y="196482"/>
                  <a:pt x="2161309" y="196482"/>
                </a:cubicBezTo>
                <a:lnTo>
                  <a:pt x="1964826" y="128469"/>
                </a:lnTo>
                <a:lnTo>
                  <a:pt x="1314922" y="0"/>
                </a:lnTo>
                <a:lnTo>
                  <a:pt x="989970" y="105798"/>
                </a:lnTo>
                <a:lnTo>
                  <a:pt x="642347" y="68013"/>
                </a:lnTo>
                <a:cubicBezTo>
                  <a:pt x="535264" y="79911"/>
                  <a:pt x="609553" y="68583"/>
                  <a:pt x="544106" y="83127"/>
                </a:cubicBezTo>
                <a:cubicBezTo>
                  <a:pt x="531567" y="85913"/>
                  <a:pt x="518782" y="87569"/>
                  <a:pt x="506321" y="90684"/>
                </a:cubicBezTo>
                <a:cubicBezTo>
                  <a:pt x="498593" y="92616"/>
                  <a:pt x="483650" y="98241"/>
                  <a:pt x="483650" y="98241"/>
                </a:cubicBezTo>
                <a:lnTo>
                  <a:pt x="249382" y="249381"/>
                </a:lnTo>
                <a:cubicBezTo>
                  <a:pt x="210133" y="304331"/>
                  <a:pt x="211597" y="280611"/>
                  <a:pt x="211597" y="309838"/>
                </a:cubicBezTo>
                <a:lnTo>
                  <a:pt x="204040" y="460978"/>
                </a:lnTo>
                <a:lnTo>
                  <a:pt x="120912" y="838829"/>
                </a:lnTo>
                <a:lnTo>
                  <a:pt x="0" y="1231795"/>
                </a:lnTo>
                <a:lnTo>
                  <a:pt x="37785" y="1443391"/>
                </a:ln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sp>
        <p:nvSpPr>
          <p:cNvPr id="19" name="Oval 18"/>
          <p:cNvSpPr/>
          <p:nvPr/>
        </p:nvSpPr>
        <p:spPr>
          <a:xfrm>
            <a:off x="6626225" y="3460750"/>
            <a:ext cx="1055688" cy="928688"/>
          </a:xfrm>
          <a:prstGeom prst="ellipse">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grpSp>
        <p:nvGrpSpPr>
          <p:cNvPr id="79889" name="Group 38"/>
          <p:cNvGrpSpPr>
            <a:grpSpLocks/>
          </p:cNvGrpSpPr>
          <p:nvPr/>
        </p:nvGrpSpPr>
        <p:grpSpPr bwMode="auto">
          <a:xfrm>
            <a:off x="5872163" y="3105150"/>
            <a:ext cx="300037" cy="1524000"/>
            <a:chOff x="3886200" y="1676400"/>
            <a:chExt cx="300082" cy="1524000"/>
          </a:xfrm>
        </p:grpSpPr>
        <p:cxnSp>
          <p:nvCxnSpPr>
            <p:cNvPr id="22" name="Straight Arrow Connector 21"/>
            <p:cNvCxnSpPr/>
            <p:nvPr/>
          </p:nvCxnSpPr>
          <p:spPr>
            <a:xfrm flipV="1">
              <a:off x="4162466" y="1676400"/>
              <a:ext cx="0" cy="152400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9897" name="TextBox 22"/>
            <p:cNvSpPr txBox="1">
              <a:spLocks noChangeArrowheads="1"/>
            </p:cNvSpPr>
            <p:nvPr/>
          </p:nvSpPr>
          <p:spPr bwMode="auto">
            <a:xfrm>
              <a:off x="3886200" y="2667000"/>
              <a:ext cx="30008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en-US" sz="1800"/>
                <a:t>z</a:t>
              </a:r>
            </a:p>
          </p:txBody>
        </p:sp>
      </p:grpSp>
      <p:sp>
        <p:nvSpPr>
          <p:cNvPr id="24" name="Oval 23"/>
          <p:cNvSpPr/>
          <p:nvPr/>
        </p:nvSpPr>
        <p:spPr>
          <a:xfrm>
            <a:off x="8129588" y="4298950"/>
            <a:ext cx="61912" cy="5715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5" name="Oval 24"/>
          <p:cNvSpPr/>
          <p:nvPr/>
        </p:nvSpPr>
        <p:spPr>
          <a:xfrm>
            <a:off x="7772400" y="3730625"/>
            <a:ext cx="61913" cy="5715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6" name="Oval 25"/>
          <p:cNvSpPr/>
          <p:nvPr/>
        </p:nvSpPr>
        <p:spPr>
          <a:xfrm>
            <a:off x="7886700" y="3546475"/>
            <a:ext cx="61913" cy="5715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7" name="Oval 26"/>
          <p:cNvSpPr/>
          <p:nvPr/>
        </p:nvSpPr>
        <p:spPr>
          <a:xfrm>
            <a:off x="8132763" y="3810000"/>
            <a:ext cx="61912" cy="5715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8" name="Oval 27"/>
          <p:cNvSpPr/>
          <p:nvPr/>
        </p:nvSpPr>
        <p:spPr>
          <a:xfrm>
            <a:off x="7356475" y="3375025"/>
            <a:ext cx="63500" cy="5715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79895" name="TextBox 1"/>
          <p:cNvSpPr txBox="1">
            <a:spLocks noChangeArrowheads="1"/>
          </p:cNvSpPr>
          <p:nvPr/>
        </p:nvSpPr>
        <p:spPr bwMode="auto">
          <a:xfrm>
            <a:off x="1357023" y="5867400"/>
            <a:ext cx="100546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1" hangingPunct="1"/>
            <a:r>
              <a:rPr lang="en-US" altLang="en-US" sz="1800" dirty="0" smtClean="0"/>
              <a:t>NA 0.35</a:t>
            </a:r>
            <a:endParaRPr lang="en-US" altLang="en-US" sz="1800" dirty="0"/>
          </a:p>
        </p:txBody>
      </p:sp>
      <p:grpSp>
        <p:nvGrpSpPr>
          <p:cNvPr id="4" name="Group 3"/>
          <p:cNvGrpSpPr/>
          <p:nvPr/>
        </p:nvGrpSpPr>
        <p:grpSpPr>
          <a:xfrm>
            <a:off x="6324600" y="1371600"/>
            <a:ext cx="3709254" cy="3536434"/>
            <a:chOff x="4925291" y="2318266"/>
            <a:chExt cx="3709254" cy="3536434"/>
          </a:xfrm>
        </p:grpSpPr>
        <p:pic>
          <p:nvPicPr>
            <p:cNvPr id="1026" name="Picture 2" descr="N:\ALMF_presentations\2016--Tischi--ASCB\2016-10-19--NA_test\Beampath.tif"/>
            <p:cNvPicPr>
              <a:picLocks noChangeAspect="1" noChangeArrowheads="1"/>
            </p:cNvPicPr>
            <p:nvPr/>
          </p:nvPicPr>
          <p:blipFill rotWithShape="1">
            <a:blip r:embed="rId8">
              <a:extLst>
                <a:ext uri="{28A0092B-C50C-407E-A947-70E740481C1C}">
                  <a14:useLocalDpi xmlns:a14="http://schemas.microsoft.com/office/drawing/2010/main" val="0"/>
                </a:ext>
              </a:extLst>
            </a:blip>
            <a:srcRect t="33814" b="8689"/>
            <a:stretch/>
          </p:blipFill>
          <p:spPr bwMode="auto">
            <a:xfrm>
              <a:off x="4925291" y="2318266"/>
              <a:ext cx="3709254" cy="3536434"/>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Arrow Connector 2"/>
            <p:cNvCxnSpPr/>
            <p:nvPr/>
          </p:nvCxnSpPr>
          <p:spPr>
            <a:xfrm flipV="1">
              <a:off x="6400800" y="4017963"/>
              <a:ext cx="0" cy="942717"/>
            </a:xfrm>
            <a:prstGeom prst="straightConnector1">
              <a:avLst/>
            </a:prstGeom>
            <a:ln w="38100">
              <a:solidFill>
                <a:srgbClr val="FFC000"/>
              </a:solidFill>
              <a:tailEnd type="arrow"/>
            </a:ln>
          </p:spPr>
          <p:style>
            <a:lnRef idx="1">
              <a:schemeClr val="accent1"/>
            </a:lnRef>
            <a:fillRef idx="0">
              <a:schemeClr val="accent1"/>
            </a:fillRef>
            <a:effectRef idx="0">
              <a:schemeClr val="accent1"/>
            </a:effectRef>
            <a:fontRef idx="minor">
              <a:schemeClr val="tx1"/>
            </a:fontRef>
          </p:style>
        </p:cxnSp>
      </p:grpSp>
      <p:sp>
        <p:nvSpPr>
          <p:cNvPr id="30" name="TextBox 29"/>
          <p:cNvSpPr txBox="1"/>
          <p:nvPr/>
        </p:nvSpPr>
        <p:spPr>
          <a:xfrm>
            <a:off x="2133600" y="5257800"/>
            <a:ext cx="1676511" cy="646331"/>
          </a:xfrm>
          <a:prstGeom prst="rect">
            <a:avLst/>
          </a:prstGeom>
        </p:spPr>
        <p:style>
          <a:lnRef idx="1">
            <a:schemeClr val="accent5"/>
          </a:lnRef>
          <a:fillRef idx="3">
            <a:schemeClr val="accent5"/>
          </a:fillRef>
          <a:effectRef idx="2">
            <a:schemeClr val="accent5"/>
          </a:effectRef>
          <a:fontRef idx="minor">
            <a:schemeClr val="lt1"/>
          </a:fontRef>
        </p:style>
        <p:txBody>
          <a:bodyPr wrap="none" rtlCol="0">
            <a:spAutoFit/>
          </a:bodyPr>
          <a:lstStyle/>
          <a:p>
            <a:r>
              <a:rPr lang="en-US" dirty="0" err="1" smtClean="0"/>
              <a:t>Celldiscoverer</a:t>
            </a:r>
            <a:r>
              <a:rPr lang="en-US" dirty="0" smtClean="0"/>
              <a:t> 7 </a:t>
            </a:r>
          </a:p>
          <a:p>
            <a:r>
              <a:rPr lang="en-US" dirty="0" smtClean="0"/>
              <a:t>logo</a:t>
            </a:r>
            <a:endParaRPr lang="en-US" dirty="0"/>
          </a:p>
        </p:txBody>
      </p:sp>
    </p:spTree>
    <p:extLst>
      <p:ext uri="{BB962C8B-B14F-4D97-AF65-F5344CB8AC3E}">
        <p14:creationId xmlns:p14="http://schemas.microsoft.com/office/powerpoint/2010/main" val="2798773531"/>
      </p:ext>
    </p:extLst>
  </p:cSld>
  <p:clrMapOvr>
    <a:masterClrMapping/>
  </p:clrMapOvr>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nodeType="clickPar">
                      <p:stCondLst>
                        <p:cond delay="0"/>
                      </p:stCondLst>
                      <p:childTnLst>
                        <p:par>
                          <p:cTn id="4" fill="hold" nodeType="withGroup">
                            <p:stCondLst>
                              <p:cond delay="0"/>
                            </p:stCondLst>
                            <p:childTnLst>
                              <p:par>
                                <p:cTn id="5" presetID="2" presetClass="mediacall" presetSubtype="0" fill="hold" nodeType="clickEffect">
                                  <p:stCondLst>
                                    <p:cond delay="0"/>
                                  </p:stCondLst>
                                  <p:childTnLst>
                                    <p:cmd type="call" cmd="togglePause">
                                      <p:cBhvr>
                                        <p:cTn id="6" dur="1" fill="hold"/>
                                        <p:tgtEl>
                                          <p:spTgt spid="7"/>
                                        </p:tgtEl>
                                      </p:cBhvr>
                                    </p:cmd>
                                  </p:childTnLst>
                                </p:cTn>
                              </p:par>
                            </p:childTnLst>
                          </p:cTn>
                        </p:par>
                      </p:childTnLst>
                    </p:cTn>
                  </p:par>
                </p:childTnLst>
              </p:cTn>
              <p:nextCondLst>
                <p:cond evt="onClick" delay="0">
                  <p:tgtEl>
                    <p:spTgt spid="7"/>
                  </p:tgtEl>
                </p:cond>
              </p:nextCondLst>
            </p:seq>
            <p:video>
              <p:cMediaNode vol="80000">
                <p:cTn id="7" fill="hold" display="0">
                  <p:stCondLst>
                    <p:cond delay="indefinite"/>
                  </p:stCondLst>
                </p:cTn>
                <p:tgtEl>
                  <p:spTgt spid="7"/>
                </p:tgtEl>
              </p:cMediaNode>
            </p:vide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rapezoid 19"/>
          <p:cNvSpPr/>
          <p:nvPr/>
        </p:nvSpPr>
        <p:spPr>
          <a:xfrm flipV="1">
            <a:off x="4495800" y="2983468"/>
            <a:ext cx="1905000" cy="2133600"/>
          </a:xfrm>
          <a:prstGeom prst="trapezoid">
            <a:avLst/>
          </a:prstGeom>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Multi-well Transmission Imaging</a:t>
            </a:r>
            <a:endParaRPr lang="en-US" dirty="0"/>
          </a:p>
        </p:txBody>
      </p:sp>
      <p:sp>
        <p:nvSpPr>
          <p:cNvPr id="14" name="Left Bracket 13"/>
          <p:cNvSpPr/>
          <p:nvPr/>
        </p:nvSpPr>
        <p:spPr>
          <a:xfrm rot="16200000">
            <a:off x="5219699" y="3859768"/>
            <a:ext cx="1219200" cy="1295400"/>
          </a:xfrm>
          <a:prstGeom prst="leftBracket">
            <a:avLst/>
          </a:pr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 name="Oval 14"/>
          <p:cNvSpPr/>
          <p:nvPr/>
        </p:nvSpPr>
        <p:spPr>
          <a:xfrm>
            <a:off x="4267200" y="2831068"/>
            <a:ext cx="2286000" cy="228600"/>
          </a:xfrm>
          <a:prstGeom prst="ellipse">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grpSp>
        <p:nvGrpSpPr>
          <p:cNvPr id="19" name="Group 18"/>
          <p:cNvGrpSpPr/>
          <p:nvPr/>
        </p:nvGrpSpPr>
        <p:grpSpPr>
          <a:xfrm>
            <a:off x="7010400" y="5105400"/>
            <a:ext cx="2514600" cy="0"/>
            <a:chOff x="457200" y="1828800"/>
            <a:chExt cx="2514600" cy="0"/>
          </a:xfrm>
        </p:grpSpPr>
        <p:cxnSp>
          <p:nvCxnSpPr>
            <p:cNvPr id="17" name="Straight Connector 16"/>
            <p:cNvCxnSpPr/>
            <p:nvPr/>
          </p:nvCxnSpPr>
          <p:spPr>
            <a:xfrm>
              <a:off x="457200" y="1828800"/>
              <a:ext cx="9906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1981200" y="1828800"/>
              <a:ext cx="9906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grpSp>
      <p:sp>
        <p:nvSpPr>
          <p:cNvPr id="24" name="Trapezoid 23"/>
          <p:cNvSpPr/>
          <p:nvPr/>
        </p:nvSpPr>
        <p:spPr>
          <a:xfrm flipV="1">
            <a:off x="1524000" y="2983468"/>
            <a:ext cx="1905000" cy="2133600"/>
          </a:xfrm>
          <a:prstGeom prst="trapezoid">
            <a:avLst/>
          </a:prstGeom>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25" name="Left Bracket 24"/>
          <p:cNvSpPr/>
          <p:nvPr/>
        </p:nvSpPr>
        <p:spPr>
          <a:xfrm rot="16200000">
            <a:off x="1866900" y="3859768"/>
            <a:ext cx="1219200" cy="1295400"/>
          </a:xfrm>
          <a:prstGeom prst="leftBracket">
            <a:avLst/>
          </a:pr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8" name="TextBox 27"/>
          <p:cNvSpPr txBox="1"/>
          <p:nvPr/>
        </p:nvSpPr>
        <p:spPr>
          <a:xfrm>
            <a:off x="4495800" y="5574268"/>
            <a:ext cx="2108269" cy="369332"/>
          </a:xfrm>
          <a:prstGeom prst="rect">
            <a:avLst/>
          </a:prstGeom>
          <a:noFill/>
        </p:spPr>
        <p:txBody>
          <a:bodyPr wrap="none" rtlCol="0">
            <a:spAutoFit/>
          </a:bodyPr>
          <a:lstStyle/>
          <a:p>
            <a:r>
              <a:rPr lang="en-US" dirty="0" smtClean="0"/>
              <a:t>Image with shadows</a:t>
            </a:r>
            <a:endParaRPr lang="en-US" dirty="0"/>
          </a:p>
        </p:txBody>
      </p:sp>
      <p:sp>
        <p:nvSpPr>
          <p:cNvPr id="29" name="TextBox 28"/>
          <p:cNvSpPr txBox="1"/>
          <p:nvPr/>
        </p:nvSpPr>
        <p:spPr>
          <a:xfrm>
            <a:off x="1524000" y="5574268"/>
            <a:ext cx="2428870" cy="369332"/>
          </a:xfrm>
          <a:prstGeom prst="rect">
            <a:avLst/>
          </a:prstGeom>
          <a:noFill/>
        </p:spPr>
        <p:txBody>
          <a:bodyPr wrap="none" rtlCol="0">
            <a:spAutoFit/>
          </a:bodyPr>
          <a:lstStyle/>
          <a:p>
            <a:r>
              <a:rPr lang="en-US" dirty="0" smtClean="0"/>
              <a:t>Image without shadows</a:t>
            </a:r>
            <a:endParaRPr lang="en-US" dirty="0"/>
          </a:p>
        </p:txBody>
      </p:sp>
      <p:sp>
        <p:nvSpPr>
          <p:cNvPr id="32" name="Rectangle 31"/>
          <p:cNvSpPr/>
          <p:nvPr/>
        </p:nvSpPr>
        <p:spPr>
          <a:xfrm>
            <a:off x="1524000" y="1371600"/>
            <a:ext cx="1905000" cy="1524000"/>
          </a:xfrm>
          <a:prstGeom prst="rect">
            <a:avLst/>
          </a:prstGeom>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26" name="Oval 25"/>
          <p:cNvSpPr/>
          <p:nvPr/>
        </p:nvSpPr>
        <p:spPr>
          <a:xfrm>
            <a:off x="1295400" y="2831068"/>
            <a:ext cx="2286000" cy="228600"/>
          </a:xfrm>
          <a:prstGeom prst="ellipse">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078999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lstStyle/>
          <a:p>
            <a:r>
              <a:rPr lang="en-US" dirty="0" smtClean="0"/>
              <a:t>Low NA </a:t>
            </a:r>
            <a:r>
              <a:rPr lang="en-US" dirty="0" smtClean="0"/>
              <a:t>Transmission Imaging</a:t>
            </a:r>
            <a:endParaRPr lang="en-US" dirty="0"/>
          </a:p>
        </p:txBody>
      </p:sp>
      <p:sp>
        <p:nvSpPr>
          <p:cNvPr id="24" name="Trapezoid 23"/>
          <p:cNvSpPr/>
          <p:nvPr/>
        </p:nvSpPr>
        <p:spPr>
          <a:xfrm flipV="1">
            <a:off x="2209800" y="2983468"/>
            <a:ext cx="533400" cy="2133600"/>
          </a:xfrm>
          <a:prstGeom prst="trapezoid">
            <a:avLst/>
          </a:prstGeom>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25" name="Left Bracket 24"/>
          <p:cNvSpPr/>
          <p:nvPr/>
        </p:nvSpPr>
        <p:spPr>
          <a:xfrm rot="16200000">
            <a:off x="1866900" y="3859768"/>
            <a:ext cx="1219200" cy="1295400"/>
          </a:xfrm>
          <a:prstGeom prst="leftBracket">
            <a:avLst/>
          </a:pr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8" name="TextBox 27"/>
          <p:cNvSpPr txBox="1"/>
          <p:nvPr/>
        </p:nvSpPr>
        <p:spPr>
          <a:xfrm>
            <a:off x="5257800" y="5562600"/>
            <a:ext cx="2428870" cy="369332"/>
          </a:xfrm>
          <a:prstGeom prst="rect">
            <a:avLst/>
          </a:prstGeom>
          <a:noFill/>
        </p:spPr>
        <p:txBody>
          <a:bodyPr wrap="none" rtlCol="0">
            <a:spAutoFit/>
          </a:bodyPr>
          <a:lstStyle/>
          <a:p>
            <a:r>
              <a:rPr lang="en-US" dirty="0" smtClean="0"/>
              <a:t>Image without shadows</a:t>
            </a:r>
            <a:endParaRPr lang="en-US" dirty="0"/>
          </a:p>
        </p:txBody>
      </p:sp>
      <p:sp>
        <p:nvSpPr>
          <p:cNvPr id="29" name="TextBox 28"/>
          <p:cNvSpPr txBox="1"/>
          <p:nvPr/>
        </p:nvSpPr>
        <p:spPr>
          <a:xfrm>
            <a:off x="1524000" y="5574268"/>
            <a:ext cx="2428870" cy="369332"/>
          </a:xfrm>
          <a:prstGeom prst="rect">
            <a:avLst/>
          </a:prstGeom>
          <a:noFill/>
        </p:spPr>
        <p:txBody>
          <a:bodyPr wrap="none" rtlCol="0">
            <a:spAutoFit/>
          </a:bodyPr>
          <a:lstStyle/>
          <a:p>
            <a:r>
              <a:rPr lang="en-US" dirty="0" smtClean="0"/>
              <a:t>Image without shadows</a:t>
            </a:r>
            <a:endParaRPr lang="en-US" dirty="0"/>
          </a:p>
        </p:txBody>
      </p:sp>
      <p:sp>
        <p:nvSpPr>
          <p:cNvPr id="32" name="Rectangle 31"/>
          <p:cNvSpPr/>
          <p:nvPr/>
        </p:nvSpPr>
        <p:spPr>
          <a:xfrm>
            <a:off x="1524000" y="1371600"/>
            <a:ext cx="1905000" cy="990600"/>
          </a:xfrm>
          <a:prstGeom prst="rect">
            <a:avLst/>
          </a:prstGeom>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grpSp>
        <p:nvGrpSpPr>
          <p:cNvPr id="19" name="Group 18"/>
          <p:cNvGrpSpPr/>
          <p:nvPr/>
        </p:nvGrpSpPr>
        <p:grpSpPr>
          <a:xfrm>
            <a:off x="1219200" y="2362200"/>
            <a:ext cx="2514600" cy="0"/>
            <a:chOff x="457200" y="1828800"/>
            <a:chExt cx="2514600" cy="0"/>
          </a:xfrm>
        </p:grpSpPr>
        <p:cxnSp>
          <p:nvCxnSpPr>
            <p:cNvPr id="17" name="Straight Connector 16"/>
            <p:cNvCxnSpPr/>
            <p:nvPr/>
          </p:nvCxnSpPr>
          <p:spPr>
            <a:xfrm>
              <a:off x="457200" y="1828800"/>
              <a:ext cx="9906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1981200" y="1828800"/>
              <a:ext cx="9906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grpSp>
      <p:sp>
        <p:nvSpPr>
          <p:cNvPr id="16" name="Rectangle 15"/>
          <p:cNvSpPr/>
          <p:nvPr/>
        </p:nvSpPr>
        <p:spPr>
          <a:xfrm>
            <a:off x="2209800" y="2362200"/>
            <a:ext cx="533400" cy="609600"/>
          </a:xfrm>
          <a:prstGeom prst="rect">
            <a:avLst/>
          </a:prstGeom>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26" name="Oval 25"/>
          <p:cNvSpPr/>
          <p:nvPr/>
        </p:nvSpPr>
        <p:spPr>
          <a:xfrm>
            <a:off x="1295400" y="2831068"/>
            <a:ext cx="2286000" cy="228600"/>
          </a:xfrm>
          <a:prstGeom prst="ellipse">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sp>
        <p:nvSpPr>
          <p:cNvPr id="21" name="Trapezoid 20"/>
          <p:cNvSpPr/>
          <p:nvPr/>
        </p:nvSpPr>
        <p:spPr>
          <a:xfrm flipV="1">
            <a:off x="5715000" y="2983468"/>
            <a:ext cx="533400" cy="2133600"/>
          </a:xfrm>
          <a:prstGeom prst="trapezoid">
            <a:avLst/>
          </a:prstGeom>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22" name="Left Bracket 21"/>
          <p:cNvSpPr/>
          <p:nvPr/>
        </p:nvSpPr>
        <p:spPr>
          <a:xfrm rot="16200000">
            <a:off x="5829300" y="3859768"/>
            <a:ext cx="1219200" cy="1295400"/>
          </a:xfrm>
          <a:prstGeom prst="leftBracket">
            <a:avLst/>
          </a:pr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3" name="Rectangle 22"/>
          <p:cNvSpPr/>
          <p:nvPr/>
        </p:nvSpPr>
        <p:spPr>
          <a:xfrm>
            <a:off x="5029200" y="1371600"/>
            <a:ext cx="1905000" cy="990600"/>
          </a:xfrm>
          <a:prstGeom prst="rect">
            <a:avLst/>
          </a:prstGeom>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grpSp>
        <p:nvGrpSpPr>
          <p:cNvPr id="27" name="Group 26"/>
          <p:cNvGrpSpPr/>
          <p:nvPr/>
        </p:nvGrpSpPr>
        <p:grpSpPr>
          <a:xfrm>
            <a:off x="4724400" y="2362200"/>
            <a:ext cx="2514600" cy="0"/>
            <a:chOff x="457200" y="1828800"/>
            <a:chExt cx="2514600" cy="0"/>
          </a:xfrm>
        </p:grpSpPr>
        <p:cxnSp>
          <p:nvCxnSpPr>
            <p:cNvPr id="30" name="Straight Connector 29"/>
            <p:cNvCxnSpPr/>
            <p:nvPr/>
          </p:nvCxnSpPr>
          <p:spPr>
            <a:xfrm>
              <a:off x="457200" y="1828800"/>
              <a:ext cx="9906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a:off x="1981200" y="1828800"/>
              <a:ext cx="9906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grpSp>
      <p:sp>
        <p:nvSpPr>
          <p:cNvPr id="33" name="Rectangle 32"/>
          <p:cNvSpPr/>
          <p:nvPr/>
        </p:nvSpPr>
        <p:spPr>
          <a:xfrm>
            <a:off x="5715000" y="2362200"/>
            <a:ext cx="533400" cy="609600"/>
          </a:xfrm>
          <a:prstGeom prst="rect">
            <a:avLst/>
          </a:prstGeom>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34" name="Oval 33"/>
          <p:cNvSpPr/>
          <p:nvPr/>
        </p:nvSpPr>
        <p:spPr>
          <a:xfrm>
            <a:off x="4800600" y="2831068"/>
            <a:ext cx="2286000" cy="228600"/>
          </a:xfrm>
          <a:prstGeom prst="ellipse">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sp>
        <p:nvSpPr>
          <p:cNvPr id="3" name="TextBox 2"/>
          <p:cNvSpPr txBox="1"/>
          <p:nvPr/>
        </p:nvSpPr>
        <p:spPr>
          <a:xfrm>
            <a:off x="254031" y="1981200"/>
            <a:ext cx="1193769" cy="646331"/>
          </a:xfrm>
          <a:prstGeom prst="rect">
            <a:avLst/>
          </a:prstGeom>
          <a:noFill/>
        </p:spPr>
        <p:txBody>
          <a:bodyPr wrap="none" rtlCol="0">
            <a:spAutoFit/>
          </a:bodyPr>
          <a:lstStyle/>
          <a:p>
            <a:r>
              <a:rPr lang="en-US" dirty="0" smtClean="0"/>
              <a:t>Condenser</a:t>
            </a:r>
            <a:br>
              <a:rPr lang="en-US" dirty="0" smtClean="0"/>
            </a:br>
            <a:r>
              <a:rPr lang="en-US" dirty="0" smtClean="0"/>
              <a:t>Aperture</a:t>
            </a:r>
            <a:endParaRPr lang="en-US" dirty="0"/>
          </a:p>
        </p:txBody>
      </p:sp>
      <p:pic>
        <p:nvPicPr>
          <p:cNvPr id="4" name="Picture 3" descr="1mmPlastic--5x--PGC--border.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52998" y="5181600"/>
            <a:ext cx="2237796" cy="1619999"/>
          </a:xfrm>
          <a:prstGeom prst="rect">
            <a:avLst/>
          </a:prstGeom>
        </p:spPr>
      </p:pic>
      <p:pic>
        <p:nvPicPr>
          <p:cNvPr id="5" name="Picture 4" descr="1mmPlastic--5x--PGC--center.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7800" y="5181600"/>
            <a:ext cx="2209800" cy="1599733"/>
          </a:xfrm>
          <a:prstGeom prst="rect">
            <a:avLst/>
          </a:prstGeom>
        </p:spPr>
      </p:pic>
      <p:sp>
        <p:nvSpPr>
          <p:cNvPr id="35" name="TextBox 34"/>
          <p:cNvSpPr txBox="1"/>
          <p:nvPr/>
        </p:nvSpPr>
        <p:spPr>
          <a:xfrm>
            <a:off x="228600" y="4953000"/>
            <a:ext cx="1676511" cy="646331"/>
          </a:xfrm>
          <a:prstGeom prst="rect">
            <a:avLst/>
          </a:prstGeom>
        </p:spPr>
        <p:style>
          <a:lnRef idx="1">
            <a:schemeClr val="accent5"/>
          </a:lnRef>
          <a:fillRef idx="3">
            <a:schemeClr val="accent5"/>
          </a:fillRef>
          <a:effectRef idx="2">
            <a:schemeClr val="accent5"/>
          </a:effectRef>
          <a:fontRef idx="minor">
            <a:schemeClr val="lt1"/>
          </a:fontRef>
        </p:style>
        <p:txBody>
          <a:bodyPr wrap="none" rtlCol="0">
            <a:spAutoFit/>
          </a:bodyPr>
          <a:lstStyle/>
          <a:p>
            <a:r>
              <a:rPr lang="en-US" dirty="0" err="1" smtClean="0"/>
              <a:t>Celldiscoverer</a:t>
            </a:r>
            <a:r>
              <a:rPr lang="en-US" dirty="0" smtClean="0"/>
              <a:t> 7 </a:t>
            </a:r>
          </a:p>
          <a:p>
            <a:r>
              <a:rPr lang="en-US" dirty="0" smtClean="0"/>
              <a:t>logo</a:t>
            </a:r>
            <a:endParaRPr lang="en-US" dirty="0"/>
          </a:p>
        </p:txBody>
      </p:sp>
    </p:spTree>
    <p:extLst>
      <p:ext uri="{BB962C8B-B14F-4D97-AF65-F5344CB8AC3E}">
        <p14:creationId xmlns:p14="http://schemas.microsoft.com/office/powerpoint/2010/main" val="40052304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to measure</a:t>
            </a:r>
            <a:endParaRPr lang="en-US" dirty="0"/>
          </a:p>
        </p:txBody>
      </p:sp>
      <p:sp>
        <p:nvSpPr>
          <p:cNvPr id="3" name="TextBox 2"/>
          <p:cNvSpPr txBox="1"/>
          <p:nvPr/>
        </p:nvSpPr>
        <p:spPr>
          <a:xfrm>
            <a:off x="3657600" y="2743200"/>
            <a:ext cx="1892506" cy="646331"/>
          </a:xfrm>
          <a:prstGeom prst="rect">
            <a:avLst/>
          </a:prstGeom>
          <a:noFill/>
        </p:spPr>
        <p:txBody>
          <a:bodyPr wrap="none" rtlCol="0">
            <a:spAutoFit/>
          </a:bodyPr>
          <a:lstStyle/>
          <a:p>
            <a:r>
              <a:rPr lang="en-US" dirty="0" smtClean="0"/>
              <a:t>Mean vs Sum</a:t>
            </a:r>
          </a:p>
          <a:p>
            <a:r>
              <a:rPr lang="en-US" dirty="0" smtClean="0"/>
              <a:t>Cell cycle example</a:t>
            </a:r>
            <a:endParaRPr lang="en-US" dirty="0"/>
          </a:p>
        </p:txBody>
      </p:sp>
    </p:spTree>
    <p:extLst>
      <p:ext uri="{BB962C8B-B14F-4D97-AF65-F5344CB8AC3E}">
        <p14:creationId xmlns:p14="http://schemas.microsoft.com/office/powerpoint/2010/main" val="3926503269"/>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 do</a:t>
            </a:r>
            <a:endParaRPr lang="en-US" dirty="0"/>
          </a:p>
        </p:txBody>
      </p:sp>
      <p:sp>
        <p:nvSpPr>
          <p:cNvPr id="3" name="Content Placeholder 2"/>
          <p:cNvSpPr>
            <a:spLocks noGrp="1"/>
          </p:cNvSpPr>
          <p:nvPr>
            <p:ph idx="1"/>
          </p:nvPr>
        </p:nvSpPr>
        <p:spPr/>
        <p:txBody>
          <a:bodyPr/>
          <a:lstStyle/>
          <a:p>
            <a:r>
              <a:rPr lang="en-US" dirty="0" smtClean="0"/>
              <a:t>Name of </a:t>
            </a:r>
            <a:r>
              <a:rPr lang="en-US" dirty="0" err="1" smtClean="0"/>
              <a:t>cel</a:t>
            </a:r>
            <a:endParaRPr lang="en-US" dirty="0"/>
          </a:p>
        </p:txBody>
      </p:sp>
    </p:spTree>
    <p:extLst>
      <p:ext uri="{BB962C8B-B14F-4D97-AF65-F5344CB8AC3E}">
        <p14:creationId xmlns:p14="http://schemas.microsoft.com/office/powerpoint/2010/main" val="8850039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Secondary Screens</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3907831492"/>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to measure</a:t>
            </a:r>
            <a:endParaRPr lang="en-US" dirty="0"/>
          </a:p>
        </p:txBody>
      </p:sp>
      <p:sp>
        <p:nvSpPr>
          <p:cNvPr id="3" name="TextBox 2"/>
          <p:cNvSpPr txBox="1"/>
          <p:nvPr/>
        </p:nvSpPr>
        <p:spPr>
          <a:xfrm>
            <a:off x="3657600" y="2743200"/>
            <a:ext cx="1892506" cy="646331"/>
          </a:xfrm>
          <a:prstGeom prst="rect">
            <a:avLst/>
          </a:prstGeom>
          <a:noFill/>
        </p:spPr>
        <p:txBody>
          <a:bodyPr wrap="none" rtlCol="0">
            <a:spAutoFit/>
          </a:bodyPr>
          <a:lstStyle/>
          <a:p>
            <a:r>
              <a:rPr lang="en-US" dirty="0" smtClean="0"/>
              <a:t>Mean vs Sum</a:t>
            </a:r>
          </a:p>
          <a:p>
            <a:r>
              <a:rPr lang="en-US" dirty="0" smtClean="0"/>
              <a:t>Cell cycle example</a:t>
            </a:r>
            <a:endParaRPr lang="en-US" dirty="0"/>
          </a:p>
        </p:txBody>
      </p:sp>
    </p:spTree>
    <p:extLst>
      <p:ext uri="{BB962C8B-B14F-4D97-AF65-F5344CB8AC3E}">
        <p14:creationId xmlns:p14="http://schemas.microsoft.com/office/powerpoint/2010/main" val="3498973959"/>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066800"/>
            <a:ext cx="8229600" cy="1143000"/>
          </a:xfrm>
        </p:spPr>
        <p:txBody>
          <a:bodyPr>
            <a:noAutofit/>
          </a:bodyPr>
          <a:lstStyle/>
          <a:p>
            <a:r>
              <a:rPr lang="en-US" sz="3200" dirty="0"/>
              <a:t>Intelligent Microscopy [Conrad et al.</a:t>
            </a:r>
            <a:r>
              <a:rPr lang="en-US" sz="3200" dirty="0" smtClean="0"/>
              <a:t>]</a:t>
            </a:r>
            <a:r>
              <a:rPr lang="en-US" sz="3200" dirty="0"/>
              <a:t/>
            </a:r>
            <a:br>
              <a:rPr lang="en-US" sz="3200" dirty="0"/>
            </a:br>
            <a:r>
              <a:rPr lang="en-US" sz="3200" dirty="0"/>
              <a:t>Adaptive </a:t>
            </a:r>
            <a:r>
              <a:rPr lang="en-US" sz="3200" dirty="0" smtClean="0"/>
              <a:t>Feedback Microscopy [Tischer et al.]</a:t>
            </a:r>
            <a:r>
              <a:rPr lang="en-US" sz="3200" dirty="0"/>
              <a:t/>
            </a:r>
            <a:br>
              <a:rPr lang="en-US" sz="3200" dirty="0"/>
            </a:br>
            <a:r>
              <a:rPr lang="en-US" sz="3200" dirty="0"/>
              <a:t>Smart Microscopy [</a:t>
            </a:r>
            <a:r>
              <a:rPr lang="en-US" sz="3200" dirty="0" err="1"/>
              <a:t>Huisken</a:t>
            </a:r>
            <a:r>
              <a:rPr lang="en-US" sz="3200" dirty="0"/>
              <a:t> et al.</a:t>
            </a:r>
            <a:r>
              <a:rPr lang="en-US" sz="3200" dirty="0" smtClean="0"/>
              <a:t>]</a:t>
            </a:r>
            <a:br>
              <a:rPr lang="en-US" sz="3200" dirty="0" smtClean="0"/>
            </a:br>
            <a:r>
              <a:rPr lang="en-US" sz="3200" dirty="0" smtClean="0"/>
              <a:t>Open </a:t>
            </a:r>
            <a:r>
              <a:rPr lang="en-US" sz="3200" dirty="0"/>
              <a:t>Application Development (OAD) [Zeiss]</a:t>
            </a:r>
            <a:br>
              <a:rPr lang="en-US" sz="3200" dirty="0"/>
            </a:br>
            <a:r>
              <a:rPr lang="en-US" sz="3200" dirty="0"/>
              <a:t/>
            </a:r>
            <a:br>
              <a:rPr lang="en-US" sz="3200" dirty="0"/>
            </a:br>
            <a:r>
              <a:rPr lang="en-US" sz="3200" dirty="0" smtClean="0"/>
              <a:t> </a:t>
            </a:r>
            <a:endParaRPr lang="en-US" sz="3200" dirty="0"/>
          </a:p>
        </p:txBody>
      </p:sp>
      <p:sp>
        <p:nvSpPr>
          <p:cNvPr id="11" name="TextBox 10"/>
          <p:cNvSpPr txBox="1"/>
          <p:nvPr/>
        </p:nvSpPr>
        <p:spPr>
          <a:xfrm>
            <a:off x="8763000" y="5486400"/>
            <a:ext cx="2787943" cy="923330"/>
          </a:xfrm>
          <a:prstGeom prst="rect">
            <a:avLst/>
          </a:prstGeom>
          <a:noFill/>
        </p:spPr>
        <p:txBody>
          <a:bodyPr wrap="none" rtlCol="0">
            <a:spAutoFit/>
          </a:bodyPr>
          <a:lstStyle/>
          <a:p>
            <a:r>
              <a:rPr lang="en-US" dirty="0" err="1" smtClean="0"/>
              <a:t>Todo</a:t>
            </a:r>
            <a:r>
              <a:rPr lang="en-US" dirty="0" smtClean="0"/>
              <a:t>: </a:t>
            </a:r>
          </a:p>
          <a:p>
            <a:pPr marL="285750" indent="-285750">
              <a:buFontTx/>
              <a:buChar char="-"/>
            </a:pPr>
            <a:r>
              <a:rPr lang="en-US" dirty="0" smtClean="0"/>
              <a:t>add references</a:t>
            </a:r>
          </a:p>
          <a:p>
            <a:pPr marL="285750" indent="-285750">
              <a:buFontTx/>
              <a:buChar char="-"/>
            </a:pPr>
            <a:r>
              <a:rPr lang="en-US" dirty="0" smtClean="0"/>
              <a:t>Look for more synonyms</a:t>
            </a:r>
          </a:p>
        </p:txBody>
      </p:sp>
      <p:cxnSp>
        <p:nvCxnSpPr>
          <p:cNvPr id="17" name="Straight Arrow Connector 16"/>
          <p:cNvCxnSpPr/>
          <p:nvPr/>
        </p:nvCxnSpPr>
        <p:spPr>
          <a:xfrm>
            <a:off x="3276600" y="2819400"/>
            <a:ext cx="2438400" cy="3810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flipH="1">
            <a:off x="5029200" y="4114800"/>
            <a:ext cx="838200" cy="6096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flipH="1" flipV="1">
            <a:off x="2779661" y="3618131"/>
            <a:ext cx="496939" cy="106233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26" name="Picture 25"/>
          <p:cNvPicPr>
            <a:picLocks noChangeAspect="1"/>
          </p:cNvPicPr>
          <p:nvPr/>
        </p:nvPicPr>
        <p:blipFill>
          <a:blip r:embed="rId3"/>
          <a:stretch>
            <a:fillRect/>
          </a:stretch>
        </p:blipFill>
        <p:spPr>
          <a:xfrm>
            <a:off x="1981200" y="2286000"/>
            <a:ext cx="1168400" cy="1168400"/>
          </a:xfrm>
          <a:prstGeom prst="rect">
            <a:avLst/>
          </a:prstGeom>
        </p:spPr>
      </p:pic>
      <p:pic>
        <p:nvPicPr>
          <p:cNvPr id="28" name="Picture 27"/>
          <p:cNvPicPr>
            <a:picLocks noChangeAspect="1"/>
          </p:cNvPicPr>
          <p:nvPr/>
        </p:nvPicPr>
        <p:blipFill>
          <a:blip r:embed="rId4"/>
          <a:stretch>
            <a:fillRect/>
          </a:stretch>
        </p:blipFill>
        <p:spPr>
          <a:xfrm>
            <a:off x="3276600" y="4800600"/>
            <a:ext cx="1625600" cy="1625600"/>
          </a:xfrm>
          <a:prstGeom prst="rect">
            <a:avLst/>
          </a:prstGeom>
        </p:spPr>
      </p:pic>
      <p:pic>
        <p:nvPicPr>
          <p:cNvPr id="10" name="Picture 9"/>
          <p:cNvPicPr>
            <a:picLocks noChangeAspect="1"/>
          </p:cNvPicPr>
          <p:nvPr/>
        </p:nvPicPr>
        <p:blipFill>
          <a:blip r:embed="rId5"/>
          <a:stretch>
            <a:fillRect/>
          </a:stretch>
        </p:blipFill>
        <p:spPr>
          <a:xfrm>
            <a:off x="5791200" y="3124200"/>
            <a:ext cx="1016000" cy="1016000"/>
          </a:xfrm>
          <a:prstGeom prst="rect">
            <a:avLst/>
          </a:prstGeom>
        </p:spPr>
      </p:pic>
      <p:sp>
        <p:nvSpPr>
          <p:cNvPr id="3" name="TextBox 2"/>
          <p:cNvSpPr txBox="1"/>
          <p:nvPr/>
        </p:nvSpPr>
        <p:spPr>
          <a:xfrm>
            <a:off x="1676400" y="3810000"/>
            <a:ext cx="1267595" cy="923330"/>
          </a:xfrm>
          <a:prstGeom prst="rect">
            <a:avLst/>
          </a:prstGeom>
          <a:noFill/>
        </p:spPr>
        <p:txBody>
          <a:bodyPr wrap="none" rtlCol="0">
            <a:spAutoFit/>
          </a:bodyPr>
          <a:lstStyle/>
          <a:p>
            <a:r>
              <a:rPr lang="en-US" dirty="0" smtClean="0"/>
              <a:t>Sent new</a:t>
            </a:r>
            <a:br>
              <a:rPr lang="en-US" dirty="0" smtClean="0"/>
            </a:br>
            <a:r>
              <a:rPr lang="en-US" dirty="0" smtClean="0"/>
              <a:t>microscope</a:t>
            </a:r>
            <a:br>
              <a:rPr lang="en-US" dirty="0" smtClean="0"/>
            </a:br>
            <a:r>
              <a:rPr lang="en-US" dirty="0" smtClean="0"/>
              <a:t>settings</a:t>
            </a:r>
            <a:endParaRPr lang="en-US" dirty="0"/>
          </a:p>
        </p:txBody>
      </p:sp>
      <p:sp>
        <p:nvSpPr>
          <p:cNvPr id="12" name="TextBox 11"/>
          <p:cNvSpPr txBox="1"/>
          <p:nvPr/>
        </p:nvSpPr>
        <p:spPr>
          <a:xfrm>
            <a:off x="4953000" y="5029200"/>
            <a:ext cx="2044149" cy="923330"/>
          </a:xfrm>
          <a:prstGeom prst="rect">
            <a:avLst/>
          </a:prstGeom>
          <a:noFill/>
        </p:spPr>
        <p:txBody>
          <a:bodyPr wrap="none" rtlCol="0">
            <a:spAutoFit/>
          </a:bodyPr>
          <a:lstStyle/>
          <a:p>
            <a:r>
              <a:rPr lang="en-US" dirty="0" smtClean="0"/>
              <a:t>Analyze data to </a:t>
            </a:r>
            <a:br>
              <a:rPr lang="en-US" dirty="0" smtClean="0"/>
            </a:br>
            <a:r>
              <a:rPr lang="en-US" dirty="0" smtClean="0"/>
              <a:t>derive adapted</a:t>
            </a:r>
            <a:br>
              <a:rPr lang="en-US" dirty="0" smtClean="0"/>
            </a:br>
            <a:r>
              <a:rPr lang="en-US" dirty="0" smtClean="0"/>
              <a:t>microscope settings</a:t>
            </a:r>
            <a:endParaRPr lang="en-US" dirty="0"/>
          </a:p>
        </p:txBody>
      </p:sp>
    </p:spTree>
    <p:extLst>
      <p:ext uri="{BB962C8B-B14F-4D97-AF65-F5344CB8AC3E}">
        <p14:creationId xmlns:p14="http://schemas.microsoft.com/office/powerpoint/2010/main" val="1161659415"/>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1" descr="Image--S02--U01--V01--X02--Y01--Z01--T001--P01--C01"/>
          <p:cNvPicPr>
            <a:picLocks noChangeAspect="1" noChangeArrowheads="1"/>
          </p:cNvPicPr>
          <p:nvPr/>
        </p:nvPicPr>
        <p:blipFill>
          <a:blip r:embed="rId4"/>
          <a:srcRect/>
          <a:stretch>
            <a:fillRect/>
          </a:stretch>
        </p:blipFill>
        <p:spPr bwMode="auto">
          <a:xfrm>
            <a:off x="6934200" y="5029200"/>
            <a:ext cx="1063352" cy="1063351"/>
          </a:xfrm>
          <a:prstGeom prst="rect">
            <a:avLst/>
          </a:prstGeom>
          <a:noFill/>
          <a:ln w="9525">
            <a:noFill/>
            <a:miter lim="800000"/>
            <a:headEnd/>
            <a:tailEnd/>
          </a:ln>
        </p:spPr>
      </p:pic>
      <p:sp>
        <p:nvSpPr>
          <p:cNvPr id="2" name="Title 1"/>
          <p:cNvSpPr>
            <a:spLocks noGrp="1"/>
          </p:cNvSpPr>
          <p:nvPr>
            <p:ph type="title"/>
          </p:nvPr>
        </p:nvSpPr>
        <p:spPr/>
        <p:txBody>
          <a:bodyPr>
            <a:normAutofit fontScale="90000"/>
          </a:bodyPr>
          <a:lstStyle/>
          <a:p>
            <a:r>
              <a:rPr lang="en-US" dirty="0"/>
              <a:t>High-resolution </a:t>
            </a:r>
            <a:r>
              <a:rPr lang="en-US" dirty="0" smtClean="0"/>
              <a:t>Adaptive Feedback Time-lapse Imaging of Mitosis</a:t>
            </a:r>
            <a:endParaRPr lang="en-US" dirty="0"/>
          </a:p>
        </p:txBody>
      </p:sp>
      <p:sp>
        <p:nvSpPr>
          <p:cNvPr id="4" name="TextBox 3"/>
          <p:cNvSpPr txBox="1"/>
          <p:nvPr/>
        </p:nvSpPr>
        <p:spPr>
          <a:xfrm>
            <a:off x="2366798" y="1828800"/>
            <a:ext cx="3292676" cy="923330"/>
          </a:xfrm>
          <a:prstGeom prst="rect">
            <a:avLst/>
          </a:prstGeom>
          <a:noFill/>
        </p:spPr>
        <p:txBody>
          <a:bodyPr wrap="none" rtlCol="0">
            <a:spAutoFit/>
          </a:bodyPr>
          <a:lstStyle/>
          <a:p>
            <a:r>
              <a:rPr lang="en-US" dirty="0" smtClean="0"/>
              <a:t>- Move to next grid position.</a:t>
            </a:r>
            <a:r>
              <a:rPr lang="en-US" dirty="0"/>
              <a:t/>
            </a:r>
            <a:br>
              <a:rPr lang="en-US" dirty="0"/>
            </a:br>
            <a:r>
              <a:rPr lang="en-US" dirty="0" smtClean="0"/>
              <a:t>- Acquire low-zoom, single plane,</a:t>
            </a:r>
            <a:br>
              <a:rPr lang="en-US" dirty="0" smtClean="0"/>
            </a:br>
            <a:r>
              <a:rPr lang="en-US" dirty="0" smtClean="0"/>
              <a:t>single channel image</a:t>
            </a:r>
          </a:p>
        </p:txBody>
      </p:sp>
      <p:sp>
        <p:nvSpPr>
          <p:cNvPr id="6" name="TextBox 5"/>
          <p:cNvSpPr txBox="1"/>
          <p:nvPr/>
        </p:nvSpPr>
        <p:spPr>
          <a:xfrm>
            <a:off x="8534400" y="4724400"/>
            <a:ext cx="2685351" cy="923330"/>
          </a:xfrm>
          <a:prstGeom prst="rect">
            <a:avLst/>
          </a:prstGeom>
          <a:noFill/>
        </p:spPr>
        <p:txBody>
          <a:bodyPr wrap="none" rtlCol="0">
            <a:spAutoFit/>
          </a:bodyPr>
          <a:lstStyle/>
          <a:p>
            <a:r>
              <a:rPr lang="en-US" dirty="0" err="1" smtClean="0"/>
              <a:t>Todo</a:t>
            </a:r>
            <a:r>
              <a:rPr lang="en-US" dirty="0" smtClean="0"/>
              <a:t>:</a:t>
            </a:r>
          </a:p>
          <a:p>
            <a:pPr marL="285750" indent="-285750">
              <a:buFontTx/>
              <a:buChar char="-"/>
            </a:pPr>
            <a:r>
              <a:rPr lang="en-US" dirty="0" smtClean="0"/>
              <a:t>make images gray-scale</a:t>
            </a:r>
          </a:p>
          <a:p>
            <a:pPr marL="285750" indent="-285750">
              <a:buFontTx/>
              <a:buChar char="-"/>
            </a:pPr>
            <a:r>
              <a:rPr lang="en-US" dirty="0" smtClean="0"/>
              <a:t>Add microscope icon</a:t>
            </a:r>
          </a:p>
        </p:txBody>
      </p:sp>
      <p:sp>
        <p:nvSpPr>
          <p:cNvPr id="7" name="TextBox 6"/>
          <p:cNvSpPr txBox="1"/>
          <p:nvPr/>
        </p:nvSpPr>
        <p:spPr>
          <a:xfrm>
            <a:off x="6477000" y="6096000"/>
            <a:ext cx="2393128" cy="646331"/>
          </a:xfrm>
          <a:prstGeom prst="rect">
            <a:avLst/>
          </a:prstGeom>
          <a:noFill/>
        </p:spPr>
        <p:txBody>
          <a:bodyPr wrap="none" rtlCol="0">
            <a:spAutoFit/>
          </a:bodyPr>
          <a:lstStyle/>
          <a:p>
            <a:r>
              <a:rPr lang="en-US" dirty="0" smtClean="0"/>
              <a:t>Automated analysis:</a:t>
            </a:r>
          </a:p>
          <a:p>
            <a:r>
              <a:rPr lang="en-US" dirty="0"/>
              <a:t>M</a:t>
            </a:r>
            <a:r>
              <a:rPr lang="en-US" dirty="0" smtClean="0"/>
              <a:t>itotic cell coordinates</a:t>
            </a:r>
            <a:endParaRPr lang="en-US" dirty="0"/>
          </a:p>
        </p:txBody>
      </p:sp>
      <p:cxnSp>
        <p:nvCxnSpPr>
          <p:cNvPr id="8" name="Straight Arrow Connector 7"/>
          <p:cNvCxnSpPr>
            <a:stCxn id="22" idx="3"/>
            <a:endCxn id="3" idx="1"/>
          </p:cNvCxnSpPr>
          <p:nvPr/>
        </p:nvCxnSpPr>
        <p:spPr>
          <a:xfrm>
            <a:off x="4368800" y="3022600"/>
            <a:ext cx="1498600" cy="2667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a:stCxn id="3" idx="2"/>
            <a:endCxn id="24" idx="0"/>
          </p:cNvCxnSpPr>
          <p:nvPr/>
        </p:nvCxnSpPr>
        <p:spPr>
          <a:xfrm>
            <a:off x="6184900" y="3606800"/>
            <a:ext cx="76200" cy="8890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a:stCxn id="24" idx="1"/>
            <a:endCxn id="23" idx="3"/>
          </p:cNvCxnSpPr>
          <p:nvPr/>
        </p:nvCxnSpPr>
        <p:spPr>
          <a:xfrm flipH="1">
            <a:off x="4368800" y="4813300"/>
            <a:ext cx="1574800" cy="1905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15" name="Picture 21" descr="Image--S02--U01--V01--X02--Y01--Z01--T001--P01--C01"/>
          <p:cNvPicPr>
            <a:picLocks noChangeAspect="1" noChangeArrowheads="1"/>
          </p:cNvPicPr>
          <p:nvPr/>
        </p:nvPicPr>
        <p:blipFill>
          <a:blip r:embed="rId4"/>
          <a:srcRect/>
          <a:stretch>
            <a:fillRect/>
          </a:stretch>
        </p:blipFill>
        <p:spPr bwMode="auto">
          <a:xfrm>
            <a:off x="7010400" y="2895600"/>
            <a:ext cx="1063352" cy="1063351"/>
          </a:xfrm>
          <a:prstGeom prst="rect">
            <a:avLst/>
          </a:prstGeom>
          <a:noFill/>
          <a:ln w="9525">
            <a:noFill/>
            <a:miter lim="800000"/>
            <a:headEnd/>
            <a:tailEnd/>
          </a:ln>
        </p:spPr>
      </p:pic>
      <p:cxnSp>
        <p:nvCxnSpPr>
          <p:cNvPr id="16" name="Straight Arrow Connector 15"/>
          <p:cNvCxnSpPr/>
          <p:nvPr/>
        </p:nvCxnSpPr>
        <p:spPr bwMode="auto">
          <a:xfrm flipH="1" flipV="1">
            <a:off x="7315200" y="5257800"/>
            <a:ext cx="228600" cy="152400"/>
          </a:xfrm>
          <a:prstGeom prst="straightConnector1">
            <a:avLst/>
          </a:prstGeom>
          <a:solidFill>
            <a:schemeClr val="accent1"/>
          </a:solidFill>
          <a:ln w="28575" cap="flat" cmpd="sng" algn="ctr">
            <a:solidFill>
              <a:srgbClr val="72AD46"/>
            </a:solidFill>
            <a:prstDash val="solid"/>
            <a:round/>
            <a:headEnd type="none" w="med" len="med"/>
            <a:tailEnd type="arrow"/>
          </a:ln>
          <a:effectLst/>
        </p:spPr>
      </p:cxnSp>
      <p:sp>
        <p:nvSpPr>
          <p:cNvPr id="30" name="TextBox 29"/>
          <p:cNvSpPr txBox="1"/>
          <p:nvPr/>
        </p:nvSpPr>
        <p:spPr>
          <a:xfrm>
            <a:off x="7250411" y="5373469"/>
            <a:ext cx="750589" cy="646331"/>
          </a:xfrm>
          <a:prstGeom prst="rect">
            <a:avLst/>
          </a:prstGeom>
          <a:noFill/>
        </p:spPr>
        <p:txBody>
          <a:bodyPr wrap="none" rtlCol="0">
            <a:spAutoFit/>
          </a:bodyPr>
          <a:lstStyle/>
          <a:p>
            <a:r>
              <a:rPr lang="en-US" dirty="0">
                <a:solidFill>
                  <a:schemeClr val="accent3"/>
                </a:solidFill>
              </a:rPr>
              <a:t>x</a:t>
            </a:r>
            <a:r>
              <a:rPr lang="en-US" dirty="0" smtClean="0">
                <a:solidFill>
                  <a:schemeClr val="accent3"/>
                </a:solidFill>
              </a:rPr>
              <a:t>=150</a:t>
            </a:r>
            <a:br>
              <a:rPr lang="en-US" dirty="0" smtClean="0">
                <a:solidFill>
                  <a:schemeClr val="accent3"/>
                </a:solidFill>
              </a:rPr>
            </a:br>
            <a:r>
              <a:rPr lang="en-US" dirty="0" smtClean="0">
                <a:solidFill>
                  <a:schemeClr val="accent3"/>
                </a:solidFill>
              </a:rPr>
              <a:t>y=80</a:t>
            </a:r>
            <a:endParaRPr lang="en-US" dirty="0">
              <a:solidFill>
                <a:schemeClr val="accent3"/>
              </a:solidFill>
            </a:endParaRPr>
          </a:p>
        </p:txBody>
      </p:sp>
      <p:sp>
        <p:nvSpPr>
          <p:cNvPr id="33" name="TextBox 32"/>
          <p:cNvSpPr txBox="1"/>
          <p:nvPr/>
        </p:nvSpPr>
        <p:spPr>
          <a:xfrm>
            <a:off x="2133600" y="5334000"/>
            <a:ext cx="3303383" cy="1200329"/>
          </a:xfrm>
          <a:prstGeom prst="rect">
            <a:avLst/>
          </a:prstGeom>
          <a:noFill/>
        </p:spPr>
        <p:txBody>
          <a:bodyPr wrap="none" rtlCol="0">
            <a:spAutoFit/>
          </a:bodyPr>
          <a:lstStyle/>
          <a:p>
            <a:r>
              <a:rPr lang="en-US" dirty="0" smtClean="0"/>
              <a:t>Microscope:</a:t>
            </a:r>
          </a:p>
          <a:p>
            <a:r>
              <a:rPr lang="en-US" dirty="0" smtClean="0"/>
              <a:t>- Move to </a:t>
            </a:r>
            <a:r>
              <a:rPr lang="en-US" dirty="0" err="1" smtClean="0"/>
              <a:t>x,y</a:t>
            </a:r>
            <a:r>
              <a:rPr lang="en-US" dirty="0" smtClean="0"/>
              <a:t/>
            </a:r>
            <a:br>
              <a:rPr lang="en-US" dirty="0" smtClean="0"/>
            </a:br>
            <a:r>
              <a:rPr lang="en-US" dirty="0" smtClean="0"/>
              <a:t>- Acquire high-zoom, multi plane,</a:t>
            </a:r>
            <a:br>
              <a:rPr lang="en-US" dirty="0" smtClean="0"/>
            </a:br>
            <a:r>
              <a:rPr lang="en-US" dirty="0" smtClean="0"/>
              <a:t>dual color, time lapse data</a:t>
            </a:r>
          </a:p>
        </p:txBody>
      </p:sp>
      <p:pic>
        <p:nvPicPr>
          <p:cNvPr id="34" name="Micropilot_Metaphase_Movie.avi">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85800" y="3517032"/>
            <a:ext cx="1512168" cy="1512168"/>
          </a:xfrm>
          <a:prstGeom prst="rect">
            <a:avLst/>
          </a:prstGeom>
        </p:spPr>
      </p:pic>
      <p:sp>
        <p:nvSpPr>
          <p:cNvPr id="38" name="TextBox 37"/>
          <p:cNvSpPr txBox="1"/>
          <p:nvPr/>
        </p:nvSpPr>
        <p:spPr>
          <a:xfrm>
            <a:off x="4953000" y="4876800"/>
            <a:ext cx="498905" cy="369332"/>
          </a:xfrm>
          <a:prstGeom prst="rect">
            <a:avLst/>
          </a:prstGeom>
          <a:noFill/>
        </p:spPr>
        <p:txBody>
          <a:bodyPr wrap="none" rtlCol="0">
            <a:spAutoFit/>
          </a:bodyPr>
          <a:lstStyle/>
          <a:p>
            <a:r>
              <a:rPr lang="en-US" dirty="0" smtClean="0"/>
              <a:t>x, y</a:t>
            </a:r>
            <a:endParaRPr lang="en-US" dirty="0"/>
          </a:p>
        </p:txBody>
      </p:sp>
      <p:cxnSp>
        <p:nvCxnSpPr>
          <p:cNvPr id="39" name="Straight Arrow Connector 38"/>
          <p:cNvCxnSpPr>
            <a:stCxn id="23" idx="1"/>
            <a:endCxn id="27" idx="3"/>
          </p:cNvCxnSpPr>
          <p:nvPr/>
        </p:nvCxnSpPr>
        <p:spPr>
          <a:xfrm flipH="1" flipV="1">
            <a:off x="3302000" y="4965700"/>
            <a:ext cx="355600" cy="381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a:stCxn id="23" idx="0"/>
            <a:endCxn id="22" idx="2"/>
          </p:cNvCxnSpPr>
          <p:nvPr/>
        </p:nvCxnSpPr>
        <p:spPr>
          <a:xfrm flipV="1">
            <a:off x="4013200" y="3378200"/>
            <a:ext cx="0" cy="12700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22" name="Picture 21"/>
          <p:cNvPicPr>
            <a:picLocks noChangeAspect="1"/>
          </p:cNvPicPr>
          <p:nvPr/>
        </p:nvPicPr>
        <p:blipFill>
          <a:blip r:embed="rId6"/>
          <a:stretch>
            <a:fillRect/>
          </a:stretch>
        </p:blipFill>
        <p:spPr>
          <a:xfrm>
            <a:off x="3657600" y="2667000"/>
            <a:ext cx="711200" cy="711200"/>
          </a:xfrm>
          <a:prstGeom prst="rect">
            <a:avLst/>
          </a:prstGeom>
        </p:spPr>
      </p:pic>
      <p:pic>
        <p:nvPicPr>
          <p:cNvPr id="23" name="Picture 22"/>
          <p:cNvPicPr>
            <a:picLocks noChangeAspect="1"/>
          </p:cNvPicPr>
          <p:nvPr/>
        </p:nvPicPr>
        <p:blipFill>
          <a:blip r:embed="rId6"/>
          <a:stretch>
            <a:fillRect/>
          </a:stretch>
        </p:blipFill>
        <p:spPr>
          <a:xfrm>
            <a:off x="3657600" y="4648200"/>
            <a:ext cx="711200" cy="711200"/>
          </a:xfrm>
          <a:prstGeom prst="rect">
            <a:avLst/>
          </a:prstGeom>
        </p:spPr>
      </p:pic>
      <p:pic>
        <p:nvPicPr>
          <p:cNvPr id="24" name="Picture 23"/>
          <p:cNvPicPr>
            <a:picLocks noChangeAspect="1"/>
          </p:cNvPicPr>
          <p:nvPr/>
        </p:nvPicPr>
        <p:blipFill>
          <a:blip r:embed="rId7"/>
          <a:stretch>
            <a:fillRect/>
          </a:stretch>
        </p:blipFill>
        <p:spPr>
          <a:xfrm>
            <a:off x="5943600" y="4495800"/>
            <a:ext cx="635000" cy="635000"/>
          </a:xfrm>
          <a:prstGeom prst="rect">
            <a:avLst/>
          </a:prstGeom>
        </p:spPr>
      </p:pic>
      <p:pic>
        <p:nvPicPr>
          <p:cNvPr id="3" name="Picture 2"/>
          <p:cNvPicPr>
            <a:picLocks noChangeAspect="1"/>
          </p:cNvPicPr>
          <p:nvPr/>
        </p:nvPicPr>
        <p:blipFill>
          <a:blip r:embed="rId8"/>
          <a:stretch>
            <a:fillRect/>
          </a:stretch>
        </p:blipFill>
        <p:spPr>
          <a:xfrm>
            <a:off x="5867400" y="2971800"/>
            <a:ext cx="635000" cy="635000"/>
          </a:xfrm>
          <a:prstGeom prst="rect">
            <a:avLst/>
          </a:prstGeom>
        </p:spPr>
      </p:pic>
      <p:pic>
        <p:nvPicPr>
          <p:cNvPr id="27" name="Picture 26"/>
          <p:cNvPicPr>
            <a:picLocks noChangeAspect="1"/>
          </p:cNvPicPr>
          <p:nvPr/>
        </p:nvPicPr>
        <p:blipFill>
          <a:blip r:embed="rId8"/>
          <a:stretch>
            <a:fillRect/>
          </a:stretch>
        </p:blipFill>
        <p:spPr>
          <a:xfrm>
            <a:off x="2667000" y="4648200"/>
            <a:ext cx="635000" cy="635000"/>
          </a:xfrm>
          <a:prstGeom prst="rect">
            <a:avLst/>
          </a:prstGeom>
        </p:spPr>
      </p:pic>
    </p:spTree>
    <p:extLst>
      <p:ext uri="{BB962C8B-B14F-4D97-AF65-F5344CB8AC3E}">
        <p14:creationId xmlns:p14="http://schemas.microsoft.com/office/powerpoint/2010/main" val="2348152304"/>
      </p:ext>
    </p:extLst>
  </p:cSld>
  <p:clrMapOvr>
    <a:masterClrMapping/>
  </p:clrMapOvr>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3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4"/>
                                        </p:tgtEl>
                                      </p:cBhvr>
                                    </p:cmd>
                                  </p:childTnLst>
                                </p:cTn>
                              </p:par>
                            </p:childTnLst>
                          </p:cTn>
                        </p:par>
                      </p:childTnLst>
                    </p:cTn>
                  </p:par>
                </p:childTnLst>
              </p:cTn>
              <p:nextCondLst>
                <p:cond evt="onClick" delay="0">
                  <p:tgtEl>
                    <p:spTgt spid="34"/>
                  </p:tgtEl>
                </p:cond>
              </p:nextCondLst>
            </p:seq>
            <p:video>
              <p:cMediaNode vol="80000">
                <p:cTn id="7" fill="hold" display="0">
                  <p:stCondLst>
                    <p:cond delay="indefinite"/>
                  </p:stCondLst>
                </p:cTn>
                <p:tgtEl>
                  <p:spTgt spid="34"/>
                </p:tgtEl>
              </p:cMediaNode>
            </p:vide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9469"/>
            <a:ext cx="8229600" cy="1143000"/>
          </a:xfrm>
        </p:spPr>
        <p:txBody>
          <a:bodyPr>
            <a:noAutofit/>
          </a:bodyPr>
          <a:lstStyle/>
          <a:p>
            <a:r>
              <a:rPr lang="en-US" sz="3200" dirty="0"/>
              <a:t/>
            </a:r>
            <a:br>
              <a:rPr lang="en-US" sz="3200" dirty="0"/>
            </a:br>
            <a:r>
              <a:rPr lang="en-US" sz="3200" dirty="0" smtClean="0"/>
              <a:t> </a:t>
            </a:r>
            <a:endParaRPr lang="en-US" sz="3200" dirty="0"/>
          </a:p>
        </p:txBody>
      </p:sp>
      <p:sp>
        <p:nvSpPr>
          <p:cNvPr id="11" name="TextBox 10"/>
          <p:cNvSpPr txBox="1"/>
          <p:nvPr/>
        </p:nvSpPr>
        <p:spPr>
          <a:xfrm>
            <a:off x="8763000" y="5486400"/>
            <a:ext cx="2787943" cy="923330"/>
          </a:xfrm>
          <a:prstGeom prst="rect">
            <a:avLst/>
          </a:prstGeom>
          <a:noFill/>
        </p:spPr>
        <p:txBody>
          <a:bodyPr wrap="none" rtlCol="0">
            <a:spAutoFit/>
          </a:bodyPr>
          <a:lstStyle/>
          <a:p>
            <a:r>
              <a:rPr lang="en-US" dirty="0" err="1" smtClean="0"/>
              <a:t>Todo</a:t>
            </a:r>
            <a:r>
              <a:rPr lang="en-US" dirty="0" smtClean="0"/>
              <a:t>: </a:t>
            </a:r>
          </a:p>
          <a:p>
            <a:pPr marL="285750" indent="-285750">
              <a:buFontTx/>
              <a:buChar char="-"/>
            </a:pPr>
            <a:r>
              <a:rPr lang="en-US" dirty="0" smtClean="0"/>
              <a:t>add references</a:t>
            </a:r>
          </a:p>
          <a:p>
            <a:pPr marL="285750" indent="-285750">
              <a:buFontTx/>
              <a:buChar char="-"/>
            </a:pPr>
            <a:r>
              <a:rPr lang="en-US" dirty="0" smtClean="0"/>
              <a:t>Look for more synonyms</a:t>
            </a:r>
          </a:p>
        </p:txBody>
      </p:sp>
      <p:cxnSp>
        <p:nvCxnSpPr>
          <p:cNvPr id="17" name="Straight Arrow Connector 16"/>
          <p:cNvCxnSpPr/>
          <p:nvPr/>
        </p:nvCxnSpPr>
        <p:spPr>
          <a:xfrm flipH="1">
            <a:off x="3810000" y="3657600"/>
            <a:ext cx="1524000" cy="11430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26" name="Picture 25"/>
          <p:cNvPicPr>
            <a:picLocks noChangeAspect="1"/>
          </p:cNvPicPr>
          <p:nvPr/>
        </p:nvPicPr>
        <p:blipFill>
          <a:blip r:embed="rId3"/>
          <a:stretch>
            <a:fillRect/>
          </a:stretch>
        </p:blipFill>
        <p:spPr>
          <a:xfrm>
            <a:off x="1752600" y="838200"/>
            <a:ext cx="1168400" cy="1168400"/>
          </a:xfrm>
          <a:prstGeom prst="rect">
            <a:avLst/>
          </a:prstGeom>
        </p:spPr>
      </p:pic>
      <p:pic>
        <p:nvPicPr>
          <p:cNvPr id="28" name="Picture 27"/>
          <p:cNvPicPr>
            <a:picLocks noChangeAspect="1"/>
          </p:cNvPicPr>
          <p:nvPr/>
        </p:nvPicPr>
        <p:blipFill>
          <a:blip r:embed="rId4"/>
          <a:stretch>
            <a:fillRect/>
          </a:stretch>
        </p:blipFill>
        <p:spPr>
          <a:xfrm>
            <a:off x="1828800" y="4114800"/>
            <a:ext cx="1397000" cy="1397000"/>
          </a:xfrm>
          <a:prstGeom prst="rect">
            <a:avLst/>
          </a:prstGeom>
        </p:spPr>
      </p:pic>
      <p:pic>
        <p:nvPicPr>
          <p:cNvPr id="10" name="Picture 9"/>
          <p:cNvPicPr>
            <a:picLocks noChangeAspect="1"/>
          </p:cNvPicPr>
          <p:nvPr/>
        </p:nvPicPr>
        <p:blipFill>
          <a:blip r:embed="rId5"/>
          <a:stretch>
            <a:fillRect/>
          </a:stretch>
        </p:blipFill>
        <p:spPr>
          <a:xfrm>
            <a:off x="5334000" y="2590800"/>
            <a:ext cx="1244600" cy="1244600"/>
          </a:xfrm>
          <a:prstGeom prst="rect">
            <a:avLst/>
          </a:prstGeom>
        </p:spPr>
      </p:pic>
      <p:sp>
        <p:nvSpPr>
          <p:cNvPr id="14" name="TextBox 13"/>
          <p:cNvSpPr txBox="1"/>
          <p:nvPr/>
        </p:nvSpPr>
        <p:spPr>
          <a:xfrm>
            <a:off x="-8835" y="381000"/>
            <a:ext cx="1952315" cy="646331"/>
          </a:xfrm>
          <a:prstGeom prst="rect">
            <a:avLst/>
          </a:prstGeom>
          <a:noFill/>
        </p:spPr>
        <p:txBody>
          <a:bodyPr wrap="none" rtlCol="0">
            <a:spAutoFit/>
          </a:bodyPr>
          <a:lstStyle/>
          <a:p>
            <a:r>
              <a:rPr lang="en-US" dirty="0" smtClean="0"/>
              <a:t>ZEN Black</a:t>
            </a:r>
          </a:p>
          <a:p>
            <a:r>
              <a:rPr lang="en-US" dirty="0" smtClean="0"/>
              <a:t>Logo, LSM510 logo</a:t>
            </a:r>
          </a:p>
        </p:txBody>
      </p:sp>
      <p:sp>
        <p:nvSpPr>
          <p:cNvPr id="15" name="Rectangle 14"/>
          <p:cNvSpPr/>
          <p:nvPr/>
        </p:nvSpPr>
        <p:spPr>
          <a:xfrm>
            <a:off x="2438400" y="6400800"/>
            <a:ext cx="8138830" cy="646331"/>
          </a:xfrm>
          <a:prstGeom prst="rect">
            <a:avLst/>
          </a:prstGeom>
        </p:spPr>
        <p:txBody>
          <a:bodyPr wrap="square">
            <a:spAutoFit/>
          </a:bodyPr>
          <a:lstStyle/>
          <a:p>
            <a:r>
              <a:rPr lang="en-US" dirty="0" smtClean="0"/>
              <a:t>(1) </a:t>
            </a:r>
            <a:r>
              <a:rPr lang="en-US" dirty="0" err="1" smtClean="0"/>
              <a:t>Rabut</a:t>
            </a:r>
            <a:r>
              <a:rPr lang="en-US" dirty="0" smtClean="0"/>
              <a:t> </a:t>
            </a:r>
            <a:r>
              <a:rPr lang="en-US" dirty="0"/>
              <a:t>and </a:t>
            </a:r>
            <a:r>
              <a:rPr lang="en-US" dirty="0" err="1"/>
              <a:t>Ellenberg</a:t>
            </a:r>
            <a:r>
              <a:rPr lang="en-US" dirty="0"/>
              <a:t>, Automatic real-time three-dimensional cell tracking by fluorescence </a:t>
            </a:r>
            <a:r>
              <a:rPr lang="en-US" dirty="0" smtClean="0"/>
              <a:t>microscopy. J</a:t>
            </a:r>
            <a:r>
              <a:rPr lang="en-US" dirty="0"/>
              <a:t>. Microscopy, </a:t>
            </a:r>
            <a:r>
              <a:rPr lang="en-US" b="1" dirty="0" smtClean="0"/>
              <a:t>2004</a:t>
            </a:r>
            <a:endParaRPr lang="en-US" b="1" dirty="0"/>
          </a:p>
        </p:txBody>
      </p:sp>
      <p:pic>
        <p:nvPicPr>
          <p:cNvPr id="5" name="Picture 4"/>
          <p:cNvPicPr>
            <a:picLocks noChangeAspect="1"/>
          </p:cNvPicPr>
          <p:nvPr/>
        </p:nvPicPr>
        <p:blipFill>
          <a:blip r:embed="rId6"/>
          <a:stretch>
            <a:fillRect/>
          </a:stretch>
        </p:blipFill>
        <p:spPr>
          <a:xfrm>
            <a:off x="20983" y="4343400"/>
            <a:ext cx="1653209" cy="516628"/>
          </a:xfrm>
          <a:prstGeom prst="rect">
            <a:avLst/>
          </a:prstGeom>
        </p:spPr>
      </p:pic>
      <p:pic>
        <p:nvPicPr>
          <p:cNvPr id="6" name="Picture 5"/>
          <p:cNvPicPr>
            <a:picLocks noChangeAspect="1"/>
          </p:cNvPicPr>
          <p:nvPr/>
        </p:nvPicPr>
        <p:blipFill>
          <a:blip r:embed="rId7"/>
          <a:stretch>
            <a:fillRect/>
          </a:stretch>
        </p:blipFill>
        <p:spPr>
          <a:xfrm>
            <a:off x="228600" y="4800600"/>
            <a:ext cx="1524000" cy="581583"/>
          </a:xfrm>
          <a:prstGeom prst="rect">
            <a:avLst/>
          </a:prstGeom>
        </p:spPr>
      </p:pic>
      <p:pic>
        <p:nvPicPr>
          <p:cNvPr id="7" name="Picture 6"/>
          <p:cNvPicPr>
            <a:picLocks noChangeAspect="1"/>
          </p:cNvPicPr>
          <p:nvPr/>
        </p:nvPicPr>
        <p:blipFill>
          <a:blip r:embed="rId8"/>
          <a:stretch>
            <a:fillRect/>
          </a:stretch>
        </p:blipFill>
        <p:spPr>
          <a:xfrm>
            <a:off x="457200" y="5410200"/>
            <a:ext cx="1358900" cy="494478"/>
          </a:xfrm>
          <a:prstGeom prst="rect">
            <a:avLst/>
          </a:prstGeom>
        </p:spPr>
      </p:pic>
      <p:pic>
        <p:nvPicPr>
          <p:cNvPr id="8" name="Picture 7"/>
          <p:cNvPicPr>
            <a:picLocks noChangeAspect="1"/>
          </p:cNvPicPr>
          <p:nvPr/>
        </p:nvPicPr>
        <p:blipFill>
          <a:blip r:embed="rId9"/>
          <a:stretch>
            <a:fillRect/>
          </a:stretch>
        </p:blipFill>
        <p:spPr>
          <a:xfrm>
            <a:off x="3048000" y="1192699"/>
            <a:ext cx="1968500" cy="744254"/>
          </a:xfrm>
          <a:prstGeom prst="rect">
            <a:avLst/>
          </a:prstGeom>
        </p:spPr>
      </p:pic>
      <p:cxnSp>
        <p:nvCxnSpPr>
          <p:cNvPr id="25" name="Straight Arrow Connector 24"/>
          <p:cNvCxnSpPr/>
          <p:nvPr/>
        </p:nvCxnSpPr>
        <p:spPr>
          <a:xfrm>
            <a:off x="4419600" y="1905000"/>
            <a:ext cx="1143000" cy="6858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a:endCxn id="8" idx="2"/>
          </p:cNvCxnSpPr>
          <p:nvPr/>
        </p:nvCxnSpPr>
        <p:spPr>
          <a:xfrm flipV="1">
            <a:off x="2819400" y="1936953"/>
            <a:ext cx="1212850" cy="179684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45501307"/>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9469"/>
            <a:ext cx="8229600" cy="1143000"/>
          </a:xfrm>
        </p:spPr>
        <p:txBody>
          <a:bodyPr>
            <a:noAutofit/>
          </a:bodyPr>
          <a:lstStyle/>
          <a:p>
            <a:r>
              <a:rPr lang="en-US" sz="3200" dirty="0"/>
              <a:t/>
            </a:r>
            <a:br>
              <a:rPr lang="en-US" sz="3200" dirty="0"/>
            </a:br>
            <a:r>
              <a:rPr lang="en-US" sz="3200" dirty="0" smtClean="0"/>
              <a:t> </a:t>
            </a:r>
            <a:endParaRPr lang="en-US" sz="3200" dirty="0"/>
          </a:p>
        </p:txBody>
      </p:sp>
      <p:sp>
        <p:nvSpPr>
          <p:cNvPr id="11" name="TextBox 10"/>
          <p:cNvSpPr txBox="1"/>
          <p:nvPr/>
        </p:nvSpPr>
        <p:spPr>
          <a:xfrm>
            <a:off x="8763000" y="5486400"/>
            <a:ext cx="2787943" cy="923330"/>
          </a:xfrm>
          <a:prstGeom prst="rect">
            <a:avLst/>
          </a:prstGeom>
          <a:noFill/>
        </p:spPr>
        <p:txBody>
          <a:bodyPr wrap="none" rtlCol="0">
            <a:spAutoFit/>
          </a:bodyPr>
          <a:lstStyle/>
          <a:p>
            <a:r>
              <a:rPr lang="en-US" dirty="0" err="1" smtClean="0"/>
              <a:t>Todo</a:t>
            </a:r>
            <a:r>
              <a:rPr lang="en-US" dirty="0" smtClean="0"/>
              <a:t>: </a:t>
            </a:r>
          </a:p>
          <a:p>
            <a:pPr marL="285750" indent="-285750">
              <a:buFontTx/>
              <a:buChar char="-"/>
            </a:pPr>
            <a:r>
              <a:rPr lang="en-US" dirty="0" smtClean="0"/>
              <a:t>add references</a:t>
            </a:r>
          </a:p>
          <a:p>
            <a:pPr marL="285750" indent="-285750">
              <a:buFontTx/>
              <a:buChar char="-"/>
            </a:pPr>
            <a:r>
              <a:rPr lang="en-US" dirty="0" smtClean="0"/>
              <a:t>Look for more synonyms</a:t>
            </a:r>
          </a:p>
        </p:txBody>
      </p:sp>
      <p:cxnSp>
        <p:nvCxnSpPr>
          <p:cNvPr id="17" name="Straight Arrow Connector 16"/>
          <p:cNvCxnSpPr/>
          <p:nvPr/>
        </p:nvCxnSpPr>
        <p:spPr>
          <a:xfrm flipH="1">
            <a:off x="3810000" y="3657600"/>
            <a:ext cx="1524000" cy="11430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26" name="Picture 25"/>
          <p:cNvPicPr>
            <a:picLocks noChangeAspect="1"/>
          </p:cNvPicPr>
          <p:nvPr/>
        </p:nvPicPr>
        <p:blipFill>
          <a:blip r:embed="rId3"/>
          <a:stretch>
            <a:fillRect/>
          </a:stretch>
        </p:blipFill>
        <p:spPr>
          <a:xfrm>
            <a:off x="1752600" y="838200"/>
            <a:ext cx="1168400" cy="1168400"/>
          </a:xfrm>
          <a:prstGeom prst="rect">
            <a:avLst/>
          </a:prstGeom>
        </p:spPr>
      </p:pic>
      <p:pic>
        <p:nvPicPr>
          <p:cNvPr id="28" name="Picture 27"/>
          <p:cNvPicPr>
            <a:picLocks noChangeAspect="1"/>
          </p:cNvPicPr>
          <p:nvPr/>
        </p:nvPicPr>
        <p:blipFill>
          <a:blip r:embed="rId4"/>
          <a:stretch>
            <a:fillRect/>
          </a:stretch>
        </p:blipFill>
        <p:spPr>
          <a:xfrm>
            <a:off x="1828800" y="4114800"/>
            <a:ext cx="1397000" cy="1397000"/>
          </a:xfrm>
          <a:prstGeom prst="rect">
            <a:avLst/>
          </a:prstGeom>
        </p:spPr>
      </p:pic>
      <p:pic>
        <p:nvPicPr>
          <p:cNvPr id="10" name="Picture 9"/>
          <p:cNvPicPr>
            <a:picLocks noChangeAspect="1"/>
          </p:cNvPicPr>
          <p:nvPr/>
        </p:nvPicPr>
        <p:blipFill>
          <a:blip r:embed="rId5"/>
          <a:stretch>
            <a:fillRect/>
          </a:stretch>
        </p:blipFill>
        <p:spPr>
          <a:xfrm>
            <a:off x="5334000" y="2590800"/>
            <a:ext cx="1244600" cy="1244600"/>
          </a:xfrm>
          <a:prstGeom prst="rect">
            <a:avLst/>
          </a:prstGeom>
        </p:spPr>
      </p:pic>
      <p:sp>
        <p:nvSpPr>
          <p:cNvPr id="14" name="TextBox 13"/>
          <p:cNvSpPr txBox="1"/>
          <p:nvPr/>
        </p:nvSpPr>
        <p:spPr>
          <a:xfrm>
            <a:off x="609600" y="685800"/>
            <a:ext cx="1021321" cy="369332"/>
          </a:xfrm>
          <a:prstGeom prst="rect">
            <a:avLst/>
          </a:prstGeom>
          <a:noFill/>
        </p:spPr>
        <p:txBody>
          <a:bodyPr wrap="none" rtlCol="0">
            <a:spAutoFit/>
          </a:bodyPr>
          <a:lstStyle/>
          <a:p>
            <a:r>
              <a:rPr lang="en-US" dirty="0" smtClean="0"/>
              <a:t>ZEN Blue</a:t>
            </a:r>
          </a:p>
        </p:txBody>
      </p:sp>
      <p:sp>
        <p:nvSpPr>
          <p:cNvPr id="15" name="Rectangle 14"/>
          <p:cNvSpPr/>
          <p:nvPr/>
        </p:nvSpPr>
        <p:spPr>
          <a:xfrm>
            <a:off x="2438400" y="6400800"/>
            <a:ext cx="8138830" cy="646331"/>
          </a:xfrm>
          <a:prstGeom prst="rect">
            <a:avLst/>
          </a:prstGeom>
        </p:spPr>
        <p:txBody>
          <a:bodyPr wrap="square">
            <a:spAutoFit/>
          </a:bodyPr>
          <a:lstStyle/>
          <a:p>
            <a:r>
              <a:rPr lang="en-US" dirty="0" smtClean="0"/>
              <a:t>(1) </a:t>
            </a:r>
            <a:r>
              <a:rPr lang="en-US" dirty="0" err="1" smtClean="0"/>
              <a:t>Rabut</a:t>
            </a:r>
            <a:r>
              <a:rPr lang="en-US" dirty="0" smtClean="0"/>
              <a:t> </a:t>
            </a:r>
            <a:r>
              <a:rPr lang="en-US" dirty="0"/>
              <a:t>and </a:t>
            </a:r>
            <a:r>
              <a:rPr lang="en-US" dirty="0" err="1"/>
              <a:t>Ellenberg</a:t>
            </a:r>
            <a:r>
              <a:rPr lang="en-US" dirty="0"/>
              <a:t>, Automatic real-time three-dimensional cell tracking by fluorescence </a:t>
            </a:r>
            <a:r>
              <a:rPr lang="en-US" dirty="0" smtClean="0"/>
              <a:t>microscopy. J</a:t>
            </a:r>
            <a:r>
              <a:rPr lang="en-US" dirty="0"/>
              <a:t>. Microscopy, </a:t>
            </a:r>
            <a:r>
              <a:rPr lang="en-US" b="1" dirty="0" smtClean="0"/>
              <a:t>2004</a:t>
            </a:r>
            <a:endParaRPr lang="en-US" b="1" dirty="0"/>
          </a:p>
        </p:txBody>
      </p:sp>
      <p:pic>
        <p:nvPicPr>
          <p:cNvPr id="5" name="Picture 4"/>
          <p:cNvPicPr>
            <a:picLocks noChangeAspect="1"/>
          </p:cNvPicPr>
          <p:nvPr/>
        </p:nvPicPr>
        <p:blipFill>
          <a:blip r:embed="rId6"/>
          <a:stretch>
            <a:fillRect/>
          </a:stretch>
        </p:blipFill>
        <p:spPr>
          <a:xfrm>
            <a:off x="20983" y="4343400"/>
            <a:ext cx="1653209" cy="516628"/>
          </a:xfrm>
          <a:prstGeom prst="rect">
            <a:avLst/>
          </a:prstGeom>
        </p:spPr>
      </p:pic>
      <p:pic>
        <p:nvPicPr>
          <p:cNvPr id="6" name="Picture 5"/>
          <p:cNvPicPr>
            <a:picLocks noChangeAspect="1"/>
          </p:cNvPicPr>
          <p:nvPr/>
        </p:nvPicPr>
        <p:blipFill>
          <a:blip r:embed="rId7"/>
          <a:stretch>
            <a:fillRect/>
          </a:stretch>
        </p:blipFill>
        <p:spPr>
          <a:xfrm>
            <a:off x="228600" y="4800600"/>
            <a:ext cx="1524000" cy="581583"/>
          </a:xfrm>
          <a:prstGeom prst="rect">
            <a:avLst/>
          </a:prstGeom>
        </p:spPr>
      </p:pic>
      <p:pic>
        <p:nvPicPr>
          <p:cNvPr id="7" name="Picture 6"/>
          <p:cNvPicPr>
            <a:picLocks noChangeAspect="1"/>
          </p:cNvPicPr>
          <p:nvPr/>
        </p:nvPicPr>
        <p:blipFill>
          <a:blip r:embed="rId8"/>
          <a:stretch>
            <a:fillRect/>
          </a:stretch>
        </p:blipFill>
        <p:spPr>
          <a:xfrm>
            <a:off x="457200" y="5410200"/>
            <a:ext cx="1358900" cy="494478"/>
          </a:xfrm>
          <a:prstGeom prst="rect">
            <a:avLst/>
          </a:prstGeom>
        </p:spPr>
      </p:pic>
      <p:cxnSp>
        <p:nvCxnSpPr>
          <p:cNvPr id="25" name="Straight Arrow Connector 24"/>
          <p:cNvCxnSpPr/>
          <p:nvPr/>
        </p:nvCxnSpPr>
        <p:spPr>
          <a:xfrm>
            <a:off x="4419600" y="1905000"/>
            <a:ext cx="1143000" cy="6858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p:nvPr/>
        </p:nvCxnSpPr>
        <p:spPr>
          <a:xfrm flipV="1">
            <a:off x="2819400" y="1936953"/>
            <a:ext cx="1212850" cy="179684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3" name="Picture 2"/>
          <p:cNvPicPr>
            <a:picLocks noChangeAspect="1"/>
          </p:cNvPicPr>
          <p:nvPr/>
        </p:nvPicPr>
        <p:blipFill>
          <a:blip r:embed="rId9"/>
          <a:stretch>
            <a:fillRect/>
          </a:stretch>
        </p:blipFill>
        <p:spPr>
          <a:xfrm>
            <a:off x="2971800" y="914400"/>
            <a:ext cx="1333500" cy="898769"/>
          </a:xfrm>
          <a:prstGeom prst="rect">
            <a:avLst/>
          </a:prstGeom>
        </p:spPr>
      </p:pic>
      <p:sp>
        <p:nvSpPr>
          <p:cNvPr id="18" name="TextBox 17"/>
          <p:cNvSpPr txBox="1"/>
          <p:nvPr/>
        </p:nvSpPr>
        <p:spPr>
          <a:xfrm>
            <a:off x="1295400" y="3810000"/>
            <a:ext cx="1021321" cy="369332"/>
          </a:xfrm>
          <a:prstGeom prst="rect">
            <a:avLst/>
          </a:prstGeom>
          <a:noFill/>
        </p:spPr>
        <p:txBody>
          <a:bodyPr wrap="none" rtlCol="0">
            <a:spAutoFit/>
          </a:bodyPr>
          <a:lstStyle/>
          <a:p>
            <a:r>
              <a:rPr lang="en-US" dirty="0" smtClean="0"/>
              <a:t>ZEN Blue</a:t>
            </a:r>
          </a:p>
        </p:txBody>
      </p:sp>
    </p:spTree>
    <p:extLst>
      <p:ext uri="{BB962C8B-B14F-4D97-AF65-F5344CB8AC3E}">
        <p14:creationId xmlns:p14="http://schemas.microsoft.com/office/powerpoint/2010/main" val="2780369928"/>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p:nvPr/>
        </p:nvGrpSpPr>
        <p:grpSpPr>
          <a:xfrm>
            <a:off x="-180109" y="914400"/>
            <a:ext cx="9400309" cy="4167766"/>
            <a:chOff x="-180109" y="1524000"/>
            <a:chExt cx="9400309" cy="4167766"/>
          </a:xfrm>
        </p:grpSpPr>
        <p:sp>
          <p:nvSpPr>
            <p:cNvPr id="8" name="Rectangle 7"/>
            <p:cNvSpPr/>
            <p:nvPr/>
          </p:nvSpPr>
          <p:spPr>
            <a:xfrm>
              <a:off x="-180109" y="2754816"/>
              <a:ext cx="9372600" cy="1957967"/>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152400" y="1524000"/>
              <a:ext cx="9372600" cy="1957967"/>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0" y="2209800"/>
              <a:ext cx="936111" cy="646331"/>
            </a:xfrm>
            <a:prstGeom prst="rect">
              <a:avLst/>
            </a:prstGeom>
            <a:noFill/>
          </p:spPr>
          <p:txBody>
            <a:bodyPr wrap="none" rtlCol="0">
              <a:spAutoFit/>
            </a:bodyPr>
            <a:lstStyle/>
            <a:p>
              <a:r>
                <a:rPr lang="en-US" dirty="0" smtClean="0"/>
                <a:t>Zeiss</a:t>
              </a:r>
            </a:p>
            <a:p>
              <a:r>
                <a:rPr lang="en-US" dirty="0" smtClean="0"/>
                <a:t>LSM780</a:t>
              </a:r>
            </a:p>
          </p:txBody>
        </p:sp>
        <p:sp>
          <p:nvSpPr>
            <p:cNvPr id="5" name="TextBox 4"/>
            <p:cNvSpPr txBox="1"/>
            <p:nvPr/>
          </p:nvSpPr>
          <p:spPr>
            <a:xfrm>
              <a:off x="22295" y="3429000"/>
              <a:ext cx="1273105" cy="369332"/>
            </a:xfrm>
            <a:prstGeom prst="rect">
              <a:avLst/>
            </a:prstGeom>
            <a:noFill/>
          </p:spPr>
          <p:txBody>
            <a:bodyPr wrap="none" rtlCol="0">
              <a:spAutoFit/>
            </a:bodyPr>
            <a:lstStyle/>
            <a:p>
              <a:r>
                <a:rPr lang="en-US" dirty="0" smtClean="0"/>
                <a:t>Visual Basic</a:t>
              </a:r>
              <a:endParaRPr lang="en-US" dirty="0"/>
            </a:p>
          </p:txBody>
        </p:sp>
        <p:sp>
          <p:nvSpPr>
            <p:cNvPr id="7" name="Rectangle 6"/>
            <p:cNvSpPr/>
            <p:nvPr/>
          </p:nvSpPr>
          <p:spPr>
            <a:xfrm>
              <a:off x="-152400" y="3733799"/>
              <a:ext cx="9372600" cy="1957967"/>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76200" y="4267200"/>
              <a:ext cx="937564" cy="646331"/>
            </a:xfrm>
            <a:prstGeom prst="rect">
              <a:avLst/>
            </a:prstGeom>
            <a:noFill/>
          </p:spPr>
          <p:txBody>
            <a:bodyPr wrap="none" rtlCol="0">
              <a:spAutoFit/>
            </a:bodyPr>
            <a:lstStyle/>
            <a:p>
              <a:r>
                <a:rPr lang="en-US" dirty="0" smtClean="0"/>
                <a:t>ImageJ</a:t>
              </a:r>
              <a:br>
                <a:rPr lang="en-US" dirty="0" smtClean="0"/>
              </a:br>
              <a:r>
                <a:rPr lang="en-US" dirty="0" smtClean="0"/>
                <a:t>Analysis</a:t>
              </a:r>
            </a:p>
          </p:txBody>
        </p:sp>
      </p:grpSp>
      <p:pic>
        <p:nvPicPr>
          <p:cNvPr id="2" name="Picture 1"/>
          <p:cNvPicPr>
            <a:picLocks noChangeAspect="1" noChangeArrowheads="1"/>
          </p:cNvPicPr>
          <p:nvPr/>
        </p:nvPicPr>
        <p:blipFill>
          <a:blip r:embed="rId2" cstate="print"/>
          <a:srcRect r="-100"/>
          <a:stretch>
            <a:fillRect/>
          </a:stretch>
        </p:blipFill>
        <p:spPr bwMode="auto">
          <a:xfrm>
            <a:off x="990600" y="984100"/>
            <a:ext cx="9797146" cy="3915934"/>
          </a:xfrm>
          <a:prstGeom prst="rect">
            <a:avLst/>
          </a:prstGeom>
          <a:noFill/>
          <a:ln w="9525">
            <a:noFill/>
            <a:miter lim="800000"/>
            <a:headEnd/>
            <a:tailEnd/>
          </a:ln>
          <a:effectLst/>
        </p:spPr>
      </p:pic>
      <p:sp>
        <p:nvSpPr>
          <p:cNvPr id="9" name="Title 1"/>
          <p:cNvSpPr txBox="1">
            <a:spLocks/>
          </p:cNvSpPr>
          <p:nvPr/>
        </p:nvSpPr>
        <p:spPr>
          <a:xfrm>
            <a:off x="457200" y="76200"/>
            <a:ext cx="8229600" cy="1143000"/>
          </a:xfrm>
          <a:prstGeom prst="rect">
            <a:avLst/>
          </a:prstGeom>
        </p:spPr>
        <p:txBody>
          <a:bodyPr>
            <a:normAutofit fontScale="9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smtClean="0"/>
              <a:t>Multi-step Adaptive FRAP Microscopy</a:t>
            </a:r>
            <a:endParaRPr lang="en-US" sz="3100" dirty="0">
              <a:solidFill>
                <a:srgbClr val="00B050"/>
              </a:solidFill>
            </a:endParaRPr>
          </a:p>
        </p:txBody>
      </p:sp>
      <p:sp>
        <p:nvSpPr>
          <p:cNvPr id="20" name="Rectangle 19"/>
          <p:cNvSpPr/>
          <p:nvPr/>
        </p:nvSpPr>
        <p:spPr>
          <a:xfrm>
            <a:off x="533400" y="5429071"/>
            <a:ext cx="8382000" cy="1200329"/>
          </a:xfrm>
          <a:prstGeom prst="rect">
            <a:avLst/>
          </a:prstGeom>
        </p:spPr>
        <p:txBody>
          <a:bodyPr wrap="square">
            <a:spAutoFit/>
          </a:bodyPr>
          <a:lstStyle/>
          <a:p>
            <a:r>
              <a:rPr lang="en-US" dirty="0"/>
              <a:t>In this way several </a:t>
            </a:r>
            <a:r>
              <a:rPr lang="en-US" dirty="0" smtClean="0"/>
              <a:t>hundreds of </a:t>
            </a:r>
            <a:r>
              <a:rPr lang="en-US" dirty="0"/>
              <a:t>recovery data sets can be </a:t>
            </a:r>
            <a:r>
              <a:rPr lang="en-US" dirty="0" smtClean="0"/>
              <a:t>automatically acquired </a:t>
            </a:r>
            <a:r>
              <a:rPr lang="en-US" dirty="0"/>
              <a:t>in an overnight experiment</a:t>
            </a:r>
            <a:r>
              <a:rPr lang="en-US" dirty="0" smtClean="0"/>
              <a:t>, thus </a:t>
            </a:r>
            <a:r>
              <a:rPr lang="en-US" dirty="0"/>
              <a:t>drastically increasing the data significance</a:t>
            </a:r>
          </a:p>
          <a:p>
            <a:r>
              <a:rPr lang="en-US" dirty="0"/>
              <a:t>compared to manual data </a:t>
            </a:r>
            <a:r>
              <a:rPr lang="en-US" dirty="0" smtClean="0"/>
              <a:t>acquisition where </a:t>
            </a:r>
            <a:r>
              <a:rPr lang="en-US" dirty="0"/>
              <a:t>at best several tens of useful datasets</a:t>
            </a:r>
          </a:p>
          <a:p>
            <a:r>
              <a:rPr lang="en-US" dirty="0"/>
              <a:t>can be acquired in the same </a:t>
            </a:r>
            <a:r>
              <a:rPr lang="en-US" dirty="0" smtClean="0"/>
              <a:t>amount of </a:t>
            </a:r>
            <a:r>
              <a:rPr lang="en-US" dirty="0"/>
              <a:t>time.</a:t>
            </a:r>
          </a:p>
        </p:txBody>
      </p:sp>
      <p:pic>
        <p:nvPicPr>
          <p:cNvPr id="12" name="Picture 11"/>
          <p:cNvPicPr>
            <a:picLocks noChangeAspect="1"/>
          </p:cNvPicPr>
          <p:nvPr/>
        </p:nvPicPr>
        <p:blipFill>
          <a:blip r:embed="rId3"/>
          <a:stretch>
            <a:fillRect/>
          </a:stretch>
        </p:blipFill>
        <p:spPr>
          <a:xfrm>
            <a:off x="76200" y="762000"/>
            <a:ext cx="787400" cy="787400"/>
          </a:xfrm>
          <a:prstGeom prst="rect">
            <a:avLst/>
          </a:prstGeom>
        </p:spPr>
      </p:pic>
      <p:pic>
        <p:nvPicPr>
          <p:cNvPr id="13" name="Picture 12"/>
          <p:cNvPicPr>
            <a:picLocks noChangeAspect="1"/>
          </p:cNvPicPr>
          <p:nvPr/>
        </p:nvPicPr>
        <p:blipFill>
          <a:blip r:embed="rId4"/>
          <a:stretch>
            <a:fillRect/>
          </a:stretch>
        </p:blipFill>
        <p:spPr>
          <a:xfrm>
            <a:off x="152400" y="4343400"/>
            <a:ext cx="635000" cy="635000"/>
          </a:xfrm>
          <a:prstGeom prst="rect">
            <a:avLst/>
          </a:prstGeom>
        </p:spPr>
      </p:pic>
    </p:spTree>
    <p:extLst>
      <p:ext uri="{BB962C8B-B14F-4D97-AF65-F5344CB8AC3E}">
        <p14:creationId xmlns:p14="http://schemas.microsoft.com/office/powerpoint/2010/main" val="1347319876"/>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Adaptive FCS Microscopy</a:t>
            </a:r>
            <a:endParaRPr lang="en-US" dirty="0"/>
          </a:p>
        </p:txBody>
      </p:sp>
    </p:spTree>
    <p:extLst>
      <p:ext uri="{BB962C8B-B14F-4D97-AF65-F5344CB8AC3E}">
        <p14:creationId xmlns:p14="http://schemas.microsoft.com/office/powerpoint/2010/main" val="1733551608"/>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788074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8269474"/>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24000"/>
            <a:ext cx="7772400" cy="1470025"/>
          </a:xfrm>
        </p:spPr>
        <p:txBody>
          <a:bodyPr>
            <a:normAutofit/>
          </a:bodyPr>
          <a:lstStyle/>
          <a:p>
            <a:r>
              <a:rPr lang="en-US" dirty="0"/>
              <a:t>High-throughput and </a:t>
            </a:r>
            <a:r>
              <a:rPr lang="en-US" dirty="0" smtClean="0"/>
              <a:t>Adaptive </a:t>
            </a:r>
            <a:r>
              <a:rPr lang="en-US" dirty="0"/>
              <a:t>F</a:t>
            </a:r>
            <a:r>
              <a:rPr lang="en-US" dirty="0" smtClean="0"/>
              <a:t>eedback </a:t>
            </a:r>
            <a:r>
              <a:rPr lang="en-US" dirty="0"/>
              <a:t>M</a:t>
            </a:r>
            <a:r>
              <a:rPr lang="en-US" dirty="0" smtClean="0"/>
              <a:t>icroscopy</a:t>
            </a:r>
            <a:endParaRPr lang="en-US" dirty="0"/>
          </a:p>
        </p:txBody>
      </p:sp>
      <p:sp>
        <p:nvSpPr>
          <p:cNvPr id="3" name="Subtitle 2"/>
          <p:cNvSpPr>
            <a:spLocks noGrp="1"/>
          </p:cNvSpPr>
          <p:nvPr>
            <p:ph type="subTitle" idx="1"/>
          </p:nvPr>
        </p:nvSpPr>
        <p:spPr>
          <a:xfrm>
            <a:off x="1371600" y="3279775"/>
            <a:ext cx="6400800" cy="1752600"/>
          </a:xfrm>
        </p:spPr>
        <p:txBody>
          <a:bodyPr>
            <a:normAutofit fontScale="70000" lnSpcReduction="20000"/>
          </a:bodyPr>
          <a:lstStyle/>
          <a:p>
            <a:r>
              <a:rPr lang="en-US" u="sng" dirty="0"/>
              <a:t>Christian </a:t>
            </a:r>
            <a:r>
              <a:rPr lang="en-US" u="sng" dirty="0" err="1"/>
              <a:t>Tischer</a:t>
            </a:r>
            <a:r>
              <a:rPr lang="en-US" dirty="0"/>
              <a:t>, Sabine </a:t>
            </a:r>
            <a:r>
              <a:rPr lang="en-US" dirty="0" err="1"/>
              <a:t>Reither</a:t>
            </a:r>
            <a:r>
              <a:rPr lang="en-US" dirty="0"/>
              <a:t>, Volker </a:t>
            </a:r>
            <a:r>
              <a:rPr lang="en-US" dirty="0" err="1"/>
              <a:t>Hilsenstein</a:t>
            </a:r>
            <a:r>
              <a:rPr lang="en-US" dirty="0"/>
              <a:t>, </a:t>
            </a:r>
            <a:r>
              <a:rPr lang="en-US" dirty="0" err="1"/>
              <a:t>Beate</a:t>
            </a:r>
            <a:r>
              <a:rPr lang="en-US" dirty="0"/>
              <a:t> Neumann, Rainer </a:t>
            </a:r>
            <a:r>
              <a:rPr lang="en-US" dirty="0" err="1"/>
              <a:t>Pepperkok</a:t>
            </a:r>
            <a:endParaRPr lang="en-US" dirty="0"/>
          </a:p>
          <a:p>
            <a:r>
              <a:rPr lang="en-US" dirty="0"/>
              <a:t> </a:t>
            </a:r>
          </a:p>
          <a:p>
            <a:r>
              <a:rPr lang="en-US" dirty="0"/>
              <a:t>Advanced Light Microscopy Facility, EMBL Heidelberg</a:t>
            </a:r>
          </a:p>
          <a:p>
            <a:r>
              <a:rPr lang="en-US" dirty="0"/>
              <a:t>Meyerhofstr.1, 69117 Heidelberg, Germany</a:t>
            </a:r>
          </a:p>
          <a:p>
            <a:endParaRPr lang="en-US" dirty="0"/>
          </a:p>
        </p:txBody>
      </p:sp>
    </p:spTree>
    <p:extLst>
      <p:ext uri="{BB962C8B-B14F-4D97-AF65-F5344CB8AC3E}">
        <p14:creationId xmlns:p14="http://schemas.microsoft.com/office/powerpoint/2010/main" val="3428067026"/>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88041933"/>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Image analysis, quality control and statistics</a:t>
            </a:r>
            <a:endParaRPr lang="en-US" dirty="0"/>
          </a:p>
        </p:txBody>
      </p:sp>
      <p:sp>
        <p:nvSpPr>
          <p:cNvPr id="6" name="Content Placeholder 5"/>
          <p:cNvSpPr>
            <a:spLocks noGrp="1"/>
          </p:cNvSpPr>
          <p:nvPr>
            <p:ph idx="1"/>
          </p:nvPr>
        </p:nvSpPr>
        <p:spPr/>
        <p:txBody>
          <a:bodyPr/>
          <a:lstStyle/>
          <a:p>
            <a:endParaRPr lang="en-US" dirty="0"/>
          </a:p>
        </p:txBody>
      </p:sp>
    </p:spTree>
    <p:extLst>
      <p:ext uri="{BB962C8B-B14F-4D97-AF65-F5344CB8AC3E}">
        <p14:creationId xmlns:p14="http://schemas.microsoft.com/office/powerpoint/2010/main" val="324967959"/>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318649743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ctinSmiley--Tischi_SalvatoreCorallino.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7544" y="-13668"/>
            <a:ext cx="8204413" cy="6250980"/>
          </a:xfrm>
          <a:prstGeom prst="rect">
            <a:avLst/>
          </a:prstGeom>
        </p:spPr>
      </p:pic>
      <p:sp>
        <p:nvSpPr>
          <p:cNvPr id="3" name="TextBox 2"/>
          <p:cNvSpPr txBox="1"/>
          <p:nvPr/>
        </p:nvSpPr>
        <p:spPr>
          <a:xfrm>
            <a:off x="899592" y="188640"/>
            <a:ext cx="3480440" cy="6124755"/>
          </a:xfrm>
          <a:prstGeom prst="rect">
            <a:avLst/>
          </a:prstGeom>
          <a:noFill/>
        </p:spPr>
        <p:txBody>
          <a:bodyPr wrap="none" rtlCol="0">
            <a:spAutoFit/>
          </a:bodyPr>
          <a:lstStyle/>
          <a:p>
            <a:r>
              <a:rPr lang="en-US" dirty="0" smtClean="0">
                <a:solidFill>
                  <a:schemeClr val="accent1"/>
                </a:solidFill>
              </a:rPr>
              <a:t>Acknowledgements</a:t>
            </a:r>
          </a:p>
          <a:p>
            <a:endParaRPr lang="en-US" sz="1600" dirty="0" smtClean="0">
              <a:solidFill>
                <a:schemeClr val="bg1"/>
              </a:solidFill>
            </a:endParaRPr>
          </a:p>
          <a:p>
            <a:r>
              <a:rPr lang="en-US" sz="1600" dirty="0" smtClean="0">
                <a:solidFill>
                  <a:schemeClr val="bg1"/>
                </a:solidFill>
              </a:rPr>
              <a:t>ALMF team:</a:t>
            </a:r>
          </a:p>
          <a:p>
            <a:pPr marL="285750" indent="-285750">
              <a:buFontTx/>
              <a:buChar char="-"/>
            </a:pPr>
            <a:r>
              <a:rPr lang="en-US" sz="1600" dirty="0" err="1" smtClean="0">
                <a:solidFill>
                  <a:schemeClr val="bg1"/>
                </a:solidFill>
              </a:rPr>
              <a:t>Beate</a:t>
            </a:r>
            <a:r>
              <a:rPr lang="en-US" sz="1600" dirty="0" smtClean="0">
                <a:solidFill>
                  <a:schemeClr val="bg1"/>
                </a:solidFill>
              </a:rPr>
              <a:t> Neumann</a:t>
            </a:r>
          </a:p>
          <a:p>
            <a:pPr marL="285750" indent="-285750">
              <a:buFontTx/>
              <a:buChar char="-"/>
            </a:pPr>
            <a:r>
              <a:rPr lang="en-US" sz="1600" dirty="0" smtClean="0">
                <a:solidFill>
                  <a:schemeClr val="bg1"/>
                </a:solidFill>
              </a:rPr>
              <a:t>Sabine </a:t>
            </a:r>
            <a:r>
              <a:rPr lang="en-US" sz="1600" dirty="0" err="1" smtClean="0">
                <a:solidFill>
                  <a:schemeClr val="bg1"/>
                </a:solidFill>
              </a:rPr>
              <a:t>Reither</a:t>
            </a:r>
            <a:endParaRPr lang="en-US" sz="1600" dirty="0" smtClean="0">
              <a:solidFill>
                <a:schemeClr val="bg1"/>
              </a:solidFill>
            </a:endParaRPr>
          </a:p>
          <a:p>
            <a:pPr marL="285750" indent="-285750">
              <a:buFontTx/>
              <a:buChar char="-"/>
            </a:pPr>
            <a:r>
              <a:rPr lang="en-US" sz="1600" dirty="0" smtClean="0">
                <a:solidFill>
                  <a:schemeClr val="bg1"/>
                </a:solidFill>
              </a:rPr>
              <a:t>Volker </a:t>
            </a:r>
            <a:r>
              <a:rPr lang="en-US" sz="1600" dirty="0" err="1" smtClean="0">
                <a:solidFill>
                  <a:schemeClr val="bg1"/>
                </a:solidFill>
              </a:rPr>
              <a:t>Hilsenstein</a:t>
            </a:r>
            <a:endParaRPr lang="en-US" sz="1600" dirty="0" smtClean="0">
              <a:solidFill>
                <a:schemeClr val="bg1"/>
              </a:solidFill>
            </a:endParaRPr>
          </a:p>
          <a:p>
            <a:pPr marL="285750" indent="-285750">
              <a:buFontTx/>
              <a:buChar char="-"/>
            </a:pPr>
            <a:r>
              <a:rPr lang="en-US" sz="1600" dirty="0" err="1" smtClean="0">
                <a:solidFill>
                  <a:schemeClr val="bg1"/>
                </a:solidFill>
              </a:rPr>
              <a:t>Yury</a:t>
            </a:r>
            <a:r>
              <a:rPr lang="en-US" sz="1600" dirty="0" smtClean="0">
                <a:solidFill>
                  <a:schemeClr val="bg1"/>
                </a:solidFill>
              </a:rPr>
              <a:t> </a:t>
            </a:r>
            <a:r>
              <a:rPr lang="en-US" sz="1600" dirty="0" err="1" smtClean="0">
                <a:solidFill>
                  <a:schemeClr val="bg1"/>
                </a:solidFill>
              </a:rPr>
              <a:t>Belyaev</a:t>
            </a:r>
            <a:endParaRPr lang="en-US" sz="1600" dirty="0" smtClean="0">
              <a:solidFill>
                <a:schemeClr val="bg1"/>
              </a:solidFill>
            </a:endParaRPr>
          </a:p>
          <a:p>
            <a:pPr marL="285750" indent="-285750">
              <a:buFontTx/>
              <a:buChar char="-"/>
            </a:pPr>
            <a:r>
              <a:rPr lang="en-US" sz="1600" dirty="0" smtClean="0">
                <a:solidFill>
                  <a:schemeClr val="bg1"/>
                </a:solidFill>
              </a:rPr>
              <a:t>Stefan </a:t>
            </a:r>
            <a:r>
              <a:rPr lang="en-US" sz="1600" dirty="0" err="1" smtClean="0">
                <a:solidFill>
                  <a:schemeClr val="bg1"/>
                </a:solidFill>
              </a:rPr>
              <a:t>Terjung</a:t>
            </a:r>
            <a:endParaRPr lang="en-US" sz="1600" dirty="0" smtClean="0">
              <a:solidFill>
                <a:schemeClr val="bg1"/>
              </a:solidFill>
            </a:endParaRPr>
          </a:p>
          <a:p>
            <a:pPr marL="285750" indent="-285750">
              <a:buFontTx/>
              <a:buChar char="-"/>
            </a:pPr>
            <a:endParaRPr lang="en-US" sz="1600" dirty="0">
              <a:solidFill>
                <a:schemeClr val="bg1"/>
              </a:solidFill>
            </a:endParaRPr>
          </a:p>
          <a:p>
            <a:r>
              <a:rPr lang="en-US" sz="1600" dirty="0" smtClean="0">
                <a:solidFill>
                  <a:schemeClr val="bg1"/>
                </a:solidFill>
              </a:rPr>
              <a:t>ALMF alumni</a:t>
            </a:r>
          </a:p>
          <a:p>
            <a:pPr marL="285750" indent="-285750">
              <a:buFontTx/>
              <a:buChar char="-"/>
            </a:pPr>
            <a:r>
              <a:rPr lang="en-US" sz="1600" dirty="0" smtClean="0">
                <a:solidFill>
                  <a:srgbClr val="FFFFFF"/>
                </a:solidFill>
              </a:rPr>
              <a:t>Christian Conrad</a:t>
            </a:r>
          </a:p>
          <a:p>
            <a:pPr marL="285750" indent="-285750">
              <a:buFontTx/>
              <a:buChar char="-"/>
            </a:pPr>
            <a:r>
              <a:rPr lang="en-US" sz="1600" dirty="0" err="1">
                <a:solidFill>
                  <a:schemeClr val="bg1"/>
                </a:solidFill>
              </a:rPr>
              <a:t>Jutta</a:t>
            </a:r>
            <a:r>
              <a:rPr lang="en-US" sz="1600" dirty="0">
                <a:solidFill>
                  <a:schemeClr val="bg1"/>
                </a:solidFill>
              </a:rPr>
              <a:t> </a:t>
            </a:r>
            <a:r>
              <a:rPr lang="en-US" sz="1600" dirty="0" err="1" smtClean="0">
                <a:solidFill>
                  <a:schemeClr val="bg1"/>
                </a:solidFill>
              </a:rPr>
              <a:t>Bulkescher</a:t>
            </a:r>
            <a:endParaRPr lang="en-US" sz="1600" dirty="0" smtClean="0">
              <a:solidFill>
                <a:srgbClr val="FFFFFF"/>
              </a:solidFill>
            </a:endParaRPr>
          </a:p>
          <a:p>
            <a:pPr marL="285750" indent="-285750">
              <a:buFontTx/>
              <a:buChar char="-"/>
            </a:pPr>
            <a:endParaRPr lang="en-US" sz="1600" dirty="0">
              <a:solidFill>
                <a:schemeClr val="bg1"/>
              </a:solidFill>
            </a:endParaRPr>
          </a:p>
          <a:p>
            <a:r>
              <a:rPr lang="en-US" sz="1600" dirty="0" smtClean="0">
                <a:solidFill>
                  <a:schemeClr val="bg1"/>
                </a:solidFill>
              </a:rPr>
              <a:t>FCS:</a:t>
            </a:r>
          </a:p>
          <a:p>
            <a:pPr marL="285750" indent="-285750">
              <a:buFontTx/>
              <a:buChar char="-"/>
            </a:pPr>
            <a:r>
              <a:rPr lang="en-US" sz="1600" dirty="0" err="1" smtClean="0">
                <a:solidFill>
                  <a:schemeClr val="bg1"/>
                </a:solidFill>
              </a:rPr>
              <a:t>Malte</a:t>
            </a:r>
            <a:r>
              <a:rPr lang="en-US" sz="1600" dirty="0" smtClean="0">
                <a:solidFill>
                  <a:schemeClr val="bg1"/>
                </a:solidFill>
              </a:rPr>
              <a:t> </a:t>
            </a:r>
            <a:r>
              <a:rPr lang="en-US" sz="1600" dirty="0" err="1" smtClean="0">
                <a:solidFill>
                  <a:schemeClr val="bg1"/>
                </a:solidFill>
              </a:rPr>
              <a:t>Wachsmuth</a:t>
            </a:r>
            <a:endParaRPr lang="en-US" sz="1600" dirty="0">
              <a:solidFill>
                <a:schemeClr val="bg1"/>
              </a:solidFill>
            </a:endParaRPr>
          </a:p>
          <a:p>
            <a:pPr marL="285750" indent="-285750">
              <a:buFontTx/>
              <a:buChar char="-"/>
            </a:pPr>
            <a:r>
              <a:rPr lang="en-US" sz="1600" dirty="0" smtClean="0">
                <a:solidFill>
                  <a:schemeClr val="bg1"/>
                </a:solidFill>
              </a:rPr>
              <a:t>Frank </a:t>
            </a:r>
            <a:r>
              <a:rPr lang="en-US" sz="1600" dirty="0" err="1" smtClean="0">
                <a:solidFill>
                  <a:schemeClr val="bg1"/>
                </a:solidFill>
              </a:rPr>
              <a:t>Sieckmann</a:t>
            </a:r>
            <a:r>
              <a:rPr lang="en-US" sz="1600" dirty="0" smtClean="0">
                <a:solidFill>
                  <a:schemeClr val="bg1"/>
                </a:solidFill>
              </a:rPr>
              <a:t> (Leica)</a:t>
            </a:r>
          </a:p>
          <a:p>
            <a:pPr marL="285750" indent="-285750">
              <a:buFontTx/>
              <a:buChar char="-"/>
            </a:pPr>
            <a:endParaRPr lang="en-US" sz="1600" dirty="0">
              <a:solidFill>
                <a:schemeClr val="bg1"/>
              </a:solidFill>
            </a:endParaRPr>
          </a:p>
          <a:p>
            <a:r>
              <a:rPr lang="en-US" sz="1600" dirty="0" smtClean="0">
                <a:solidFill>
                  <a:schemeClr val="bg1"/>
                </a:solidFill>
              </a:rPr>
              <a:t>Zeiss LSM780 automation:</a:t>
            </a:r>
          </a:p>
          <a:p>
            <a:pPr marL="285750" indent="-285750">
              <a:buFontTx/>
              <a:buChar char="-"/>
            </a:pPr>
            <a:r>
              <a:rPr lang="en-US" sz="1600" dirty="0" smtClean="0">
                <a:solidFill>
                  <a:schemeClr val="bg1"/>
                </a:solidFill>
              </a:rPr>
              <a:t>Gwen </a:t>
            </a:r>
            <a:r>
              <a:rPr lang="en-US" sz="1600" dirty="0" err="1" smtClean="0">
                <a:solidFill>
                  <a:schemeClr val="bg1"/>
                </a:solidFill>
              </a:rPr>
              <a:t>Rabut</a:t>
            </a:r>
            <a:r>
              <a:rPr lang="en-US" sz="1600" dirty="0" smtClean="0">
                <a:solidFill>
                  <a:schemeClr val="bg1"/>
                </a:solidFill>
              </a:rPr>
              <a:t>, </a:t>
            </a:r>
            <a:r>
              <a:rPr lang="en-US" sz="1600" dirty="0" err="1" smtClean="0">
                <a:solidFill>
                  <a:schemeClr val="bg1"/>
                </a:solidFill>
              </a:rPr>
              <a:t>Annelie</a:t>
            </a:r>
            <a:r>
              <a:rPr lang="en-US" sz="1600" dirty="0" smtClean="0">
                <a:solidFill>
                  <a:schemeClr val="bg1"/>
                </a:solidFill>
              </a:rPr>
              <a:t> </a:t>
            </a:r>
            <a:r>
              <a:rPr lang="en-US" sz="1600" dirty="0" err="1" smtClean="0">
                <a:solidFill>
                  <a:schemeClr val="bg1"/>
                </a:solidFill>
              </a:rPr>
              <a:t>Wuensche</a:t>
            </a:r>
            <a:r>
              <a:rPr lang="en-US" sz="1600" dirty="0" smtClean="0">
                <a:solidFill>
                  <a:schemeClr val="bg1"/>
                </a:solidFill>
              </a:rPr>
              <a:t>,</a:t>
            </a:r>
            <a:br>
              <a:rPr lang="en-US" sz="1600" dirty="0" smtClean="0">
                <a:solidFill>
                  <a:schemeClr val="bg1"/>
                </a:solidFill>
              </a:rPr>
            </a:br>
            <a:r>
              <a:rPr lang="en-US" sz="1600" dirty="0" smtClean="0">
                <a:solidFill>
                  <a:schemeClr val="bg1"/>
                </a:solidFill>
              </a:rPr>
              <a:t>Antonio </a:t>
            </a:r>
            <a:r>
              <a:rPr lang="en-US" sz="1600" dirty="0" err="1" smtClean="0">
                <a:solidFill>
                  <a:schemeClr val="bg1"/>
                </a:solidFill>
              </a:rPr>
              <a:t>Politi</a:t>
            </a:r>
            <a:r>
              <a:rPr lang="en-US" sz="1600" dirty="0" smtClean="0">
                <a:solidFill>
                  <a:schemeClr val="bg1"/>
                </a:solidFill>
              </a:rPr>
              <a:t> </a:t>
            </a:r>
          </a:p>
          <a:p>
            <a:endParaRPr lang="en-US" sz="1600" dirty="0" smtClean="0">
              <a:solidFill>
                <a:schemeClr val="bg1"/>
              </a:solidFill>
            </a:endParaRPr>
          </a:p>
          <a:p>
            <a:r>
              <a:rPr lang="en-US" sz="1600" dirty="0">
                <a:solidFill>
                  <a:schemeClr val="bg1"/>
                </a:solidFill>
              </a:rPr>
              <a:t>Jan </a:t>
            </a:r>
            <a:r>
              <a:rPr lang="en-US" sz="1600" dirty="0" err="1">
                <a:solidFill>
                  <a:schemeClr val="bg1"/>
                </a:solidFill>
              </a:rPr>
              <a:t>Ellenberg</a:t>
            </a:r>
            <a:endParaRPr lang="en-US" sz="1600" dirty="0">
              <a:solidFill>
                <a:schemeClr val="bg1"/>
              </a:solidFill>
            </a:endParaRPr>
          </a:p>
          <a:p>
            <a:r>
              <a:rPr lang="en-US" sz="1600" dirty="0" smtClean="0">
                <a:solidFill>
                  <a:schemeClr val="bg1"/>
                </a:solidFill>
              </a:rPr>
              <a:t>Rainer </a:t>
            </a:r>
            <a:r>
              <a:rPr lang="en-US" sz="1600" dirty="0" err="1" smtClean="0">
                <a:solidFill>
                  <a:schemeClr val="bg1"/>
                </a:solidFill>
              </a:rPr>
              <a:t>Pepperkok</a:t>
            </a:r>
            <a:endParaRPr lang="en-US" sz="1600" dirty="0">
              <a:solidFill>
                <a:schemeClr val="bg1"/>
              </a:solidFill>
            </a:endParaRPr>
          </a:p>
          <a:p>
            <a:endParaRPr lang="en-US" sz="1600" dirty="0">
              <a:solidFill>
                <a:schemeClr val="bg1"/>
              </a:solidFill>
            </a:endParaRPr>
          </a:p>
        </p:txBody>
      </p:sp>
      <p:sp>
        <p:nvSpPr>
          <p:cNvPr id="4" name="TextBox 3"/>
          <p:cNvSpPr txBox="1"/>
          <p:nvPr/>
        </p:nvSpPr>
        <p:spPr>
          <a:xfrm>
            <a:off x="6105917" y="4634552"/>
            <a:ext cx="2210499" cy="738664"/>
          </a:xfrm>
          <a:prstGeom prst="rect">
            <a:avLst/>
          </a:prstGeom>
          <a:noFill/>
        </p:spPr>
        <p:txBody>
          <a:bodyPr wrap="none" rtlCol="0">
            <a:spAutoFit/>
          </a:bodyPr>
          <a:lstStyle/>
          <a:p>
            <a:r>
              <a:rPr lang="en-US" sz="1400" dirty="0" smtClean="0">
                <a:solidFill>
                  <a:schemeClr val="accent1"/>
                </a:solidFill>
              </a:rPr>
              <a:t>Green: actin cytoskeleton</a:t>
            </a:r>
          </a:p>
          <a:p>
            <a:r>
              <a:rPr lang="en-US" sz="1400" dirty="0" smtClean="0">
                <a:solidFill>
                  <a:schemeClr val="accent6">
                    <a:lumMod val="60000"/>
                    <a:lumOff val="40000"/>
                  </a:schemeClr>
                </a:solidFill>
              </a:rPr>
              <a:t>Red: nucleus</a:t>
            </a:r>
          </a:p>
          <a:p>
            <a:r>
              <a:rPr lang="en-US" sz="1400" dirty="0" smtClean="0">
                <a:solidFill>
                  <a:srgbClr val="B3FDFF"/>
                </a:solidFill>
              </a:rPr>
              <a:t>Cells treated with PDGF</a:t>
            </a:r>
            <a:endParaRPr lang="en-US" sz="1400" dirty="0">
              <a:solidFill>
                <a:srgbClr val="B3FDFF"/>
              </a:solidFill>
            </a:endParaRPr>
          </a:p>
        </p:txBody>
      </p:sp>
    </p:spTree>
    <p:extLst>
      <p:ext uri="{BB962C8B-B14F-4D97-AF65-F5344CB8AC3E}">
        <p14:creationId xmlns:p14="http://schemas.microsoft.com/office/powerpoint/2010/main" val="138370153"/>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4304444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1211807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9013" y="609600"/>
            <a:ext cx="8229600" cy="1143000"/>
          </a:xfrm>
        </p:spPr>
        <p:txBody>
          <a:bodyPr>
            <a:normAutofit fontScale="90000"/>
          </a:bodyPr>
          <a:lstStyle/>
          <a:p>
            <a:r>
              <a:rPr lang="en-US" dirty="0" smtClean="0"/>
              <a:t>Adaptive Feedback Microscopy </a:t>
            </a:r>
            <a:br>
              <a:rPr lang="en-US" dirty="0" smtClean="0"/>
            </a:br>
            <a:r>
              <a:rPr lang="en-US" dirty="0" smtClean="0"/>
              <a:t>using ZEISS products</a:t>
            </a:r>
            <a:endParaRPr lang="en-US" sz="3100" dirty="0">
              <a:solidFill>
                <a:srgbClr val="00B050"/>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163085712"/>
              </p:ext>
            </p:extLst>
          </p:nvPr>
        </p:nvGraphicFramePr>
        <p:xfrm>
          <a:off x="457200" y="2514600"/>
          <a:ext cx="8305800" cy="2936240"/>
        </p:xfrm>
        <a:graphic>
          <a:graphicData uri="http://schemas.openxmlformats.org/drawingml/2006/table">
            <a:tbl>
              <a:tblPr firstRow="1" bandRow="1">
                <a:tableStyleId>{5C22544A-7EE6-4342-B048-85BDC9FD1C3A}</a:tableStyleId>
              </a:tblPr>
              <a:tblGrid>
                <a:gridCol w="2076450"/>
                <a:gridCol w="2076450"/>
                <a:gridCol w="2076450"/>
                <a:gridCol w="2076450"/>
              </a:tblGrid>
              <a:tr h="1071834">
                <a:tc>
                  <a:txBody>
                    <a:bodyPr/>
                    <a:lstStyle/>
                    <a:p>
                      <a:r>
                        <a:rPr lang="en-US" dirty="0" smtClean="0"/>
                        <a:t>Microscope</a:t>
                      </a:r>
                    </a:p>
                    <a:p>
                      <a:r>
                        <a:rPr lang="en-US" dirty="0" smtClean="0"/>
                        <a:t>Examples</a:t>
                      </a:r>
                      <a:endParaRPr lang="en-US" dirty="0"/>
                    </a:p>
                  </a:txBody>
                  <a:tcPr/>
                </a:tc>
                <a:tc>
                  <a:txBody>
                    <a:bodyPr/>
                    <a:lstStyle/>
                    <a:p>
                      <a:r>
                        <a:rPr lang="en-US" dirty="0" smtClean="0"/>
                        <a:t>Zeiss</a:t>
                      </a:r>
                      <a:r>
                        <a:rPr lang="en-US" baseline="0" dirty="0" smtClean="0"/>
                        <a:t> Software</a:t>
                      </a:r>
                      <a:endParaRPr lang="en-US" dirty="0"/>
                    </a:p>
                  </a:txBody>
                  <a:tcPr/>
                </a:tc>
                <a:tc>
                  <a:txBody>
                    <a:bodyPr/>
                    <a:lstStyle/>
                    <a:p>
                      <a:r>
                        <a:rPr lang="en-US" dirty="0" smtClean="0"/>
                        <a:t>Open Application</a:t>
                      </a:r>
                      <a:r>
                        <a:rPr lang="en-US" baseline="0" dirty="0" smtClean="0"/>
                        <a:t> Development </a:t>
                      </a:r>
                      <a:r>
                        <a:rPr lang="en-US" dirty="0" smtClean="0"/>
                        <a:t>Modality</a:t>
                      </a:r>
                      <a:endParaRPr lang="en-US" dirty="0"/>
                    </a:p>
                  </a:txBody>
                  <a:tcPr/>
                </a:tc>
                <a:tc>
                  <a:txBody>
                    <a:bodyPr/>
                    <a:lstStyle/>
                    <a:p>
                      <a:r>
                        <a:rPr lang="en-US" dirty="0" smtClean="0"/>
                        <a:t>Image</a:t>
                      </a:r>
                      <a:r>
                        <a:rPr lang="en-US" baseline="0" dirty="0" smtClean="0"/>
                        <a:t> Analysis Modalities</a:t>
                      </a:r>
                      <a:endParaRPr lang="en-US" dirty="0"/>
                    </a:p>
                  </a:txBody>
                  <a:tcPr/>
                </a:tc>
              </a:tr>
              <a:tr h="932203">
                <a:tc>
                  <a:txBody>
                    <a:bodyPr/>
                    <a:lstStyle/>
                    <a:p>
                      <a:r>
                        <a:rPr lang="en-US" dirty="0" smtClean="0"/>
                        <a:t>LSM510 confocal (1)</a:t>
                      </a:r>
                    </a:p>
                    <a:p>
                      <a:r>
                        <a:rPr lang="en-US" dirty="0" smtClean="0"/>
                        <a:t>LSM780 confocal</a:t>
                      </a:r>
                    </a:p>
                    <a:p>
                      <a:r>
                        <a:rPr lang="en-US" dirty="0" smtClean="0"/>
                        <a:t>LSM880 confocal</a:t>
                      </a:r>
                      <a:endParaRPr lang="en-US" dirty="0"/>
                    </a:p>
                  </a:txBody>
                  <a:tcPr/>
                </a:tc>
                <a:tc>
                  <a:txBody>
                    <a:bodyPr/>
                    <a:lstStyle/>
                    <a:p>
                      <a:r>
                        <a:rPr lang="en-US" dirty="0" smtClean="0"/>
                        <a:t>ZEN Black</a:t>
                      </a:r>
                      <a:endParaRPr lang="en-US" dirty="0"/>
                    </a:p>
                  </a:txBody>
                  <a:tcPr/>
                </a:tc>
                <a:tc>
                  <a:txBody>
                    <a:bodyPr/>
                    <a:lstStyle/>
                    <a:p>
                      <a:r>
                        <a:rPr lang="en-US" dirty="0" smtClean="0"/>
                        <a:t>Visual Basic scripting with</a:t>
                      </a:r>
                      <a:r>
                        <a:rPr lang="en-US" baseline="0" dirty="0" smtClean="0"/>
                        <a:t> </a:t>
                      </a:r>
                      <a:r>
                        <a:rPr lang="en-US" dirty="0" smtClean="0"/>
                        <a:t>macro recording</a:t>
                      </a:r>
                      <a:endParaRPr lang="en-US" dirty="0"/>
                    </a:p>
                  </a:txBody>
                  <a:tcPr/>
                </a:tc>
                <a:tc>
                  <a:txBody>
                    <a:bodyPr/>
                    <a:lstStyle/>
                    <a:p>
                      <a:r>
                        <a:rPr lang="en-US" dirty="0" smtClean="0">
                          <a:solidFill>
                            <a:schemeClr val="bg1">
                              <a:lumMod val="65000"/>
                            </a:schemeClr>
                          </a:solidFill>
                        </a:rPr>
                        <a:t>Visual</a:t>
                      </a:r>
                      <a:r>
                        <a:rPr lang="en-US" baseline="0" dirty="0" smtClean="0">
                          <a:solidFill>
                            <a:schemeClr val="bg1">
                              <a:lumMod val="65000"/>
                            </a:schemeClr>
                          </a:solidFill>
                        </a:rPr>
                        <a:t> Basic</a:t>
                      </a:r>
                      <a:r>
                        <a:rPr lang="en-US" baseline="0" dirty="0" smtClean="0"/>
                        <a:t> or</a:t>
                      </a:r>
                      <a:endParaRPr lang="en-US" dirty="0" smtClean="0"/>
                    </a:p>
                    <a:p>
                      <a:r>
                        <a:rPr lang="en-US" dirty="0" smtClean="0"/>
                        <a:t>external</a:t>
                      </a:r>
                      <a:r>
                        <a:rPr lang="en-US" baseline="0" dirty="0" smtClean="0"/>
                        <a:t> software </a:t>
                      </a:r>
                      <a:endParaRPr lang="en-US" dirty="0"/>
                    </a:p>
                  </a:txBody>
                  <a:tcPr/>
                </a:tc>
              </a:tr>
              <a:tr h="932203">
                <a:tc>
                  <a:txBody>
                    <a:bodyPr/>
                    <a:lstStyle/>
                    <a:p>
                      <a:r>
                        <a:rPr lang="en-US" dirty="0" smtClean="0"/>
                        <a:t>LSM800 confocal</a:t>
                      </a:r>
                    </a:p>
                    <a:p>
                      <a:r>
                        <a:rPr lang="en-US" dirty="0" err="1" smtClean="0"/>
                        <a:t>CellDiscoverer</a:t>
                      </a:r>
                      <a:r>
                        <a:rPr lang="en-US" dirty="0" smtClean="0"/>
                        <a:t> 7 </a:t>
                      </a:r>
                      <a:r>
                        <a:rPr lang="en-US" dirty="0" err="1" smtClean="0"/>
                        <a:t>widefield</a:t>
                      </a:r>
                      <a:endParaRPr lang="en-US" dirty="0"/>
                    </a:p>
                  </a:txBody>
                  <a:tcPr/>
                </a:tc>
                <a:tc>
                  <a:txBody>
                    <a:bodyPr/>
                    <a:lstStyle/>
                    <a:p>
                      <a:r>
                        <a:rPr lang="en-US" dirty="0" smtClean="0"/>
                        <a:t>ZEN Blue</a:t>
                      </a:r>
                      <a:endParaRPr lang="en-US" dirty="0"/>
                    </a:p>
                  </a:txBody>
                  <a:tcPr/>
                </a:tc>
                <a:tc>
                  <a:txBody>
                    <a:bodyPr/>
                    <a:lstStyle/>
                    <a:p>
                      <a:r>
                        <a:rPr lang="en-US" dirty="0" smtClean="0"/>
                        <a:t>Python scripting with macro recording</a:t>
                      </a:r>
                      <a:endParaRPr lang="en-US" dirty="0"/>
                    </a:p>
                  </a:txBody>
                  <a:tcPr/>
                </a:tc>
                <a:tc>
                  <a:txBody>
                    <a:bodyPr/>
                    <a:lstStyle/>
                    <a:p>
                      <a:r>
                        <a:rPr lang="en-US" smtClean="0"/>
                        <a:t>ZEN Blue interal image</a:t>
                      </a:r>
                      <a:r>
                        <a:rPr lang="en-US" baseline="0" smtClean="0"/>
                        <a:t> analysis</a:t>
                      </a:r>
                      <a:r>
                        <a:rPr lang="en-US" smtClean="0"/>
                        <a:t> or external </a:t>
                      </a:r>
                      <a:r>
                        <a:rPr lang="en-US" dirty="0" smtClean="0"/>
                        <a:t>software</a:t>
                      </a:r>
                      <a:endParaRPr lang="en-US" dirty="0"/>
                    </a:p>
                  </a:txBody>
                  <a:tcPr/>
                </a:tc>
              </a:tr>
            </a:tbl>
          </a:graphicData>
        </a:graphic>
      </p:graphicFrame>
      <p:sp>
        <p:nvSpPr>
          <p:cNvPr id="5" name="Rectangle 4"/>
          <p:cNvSpPr/>
          <p:nvPr/>
        </p:nvSpPr>
        <p:spPr>
          <a:xfrm>
            <a:off x="539783" y="5867400"/>
            <a:ext cx="8138830" cy="646331"/>
          </a:xfrm>
          <a:prstGeom prst="rect">
            <a:avLst/>
          </a:prstGeom>
        </p:spPr>
        <p:txBody>
          <a:bodyPr wrap="square">
            <a:spAutoFit/>
          </a:bodyPr>
          <a:lstStyle/>
          <a:p>
            <a:r>
              <a:rPr lang="en-US" dirty="0" smtClean="0"/>
              <a:t>(1) </a:t>
            </a:r>
            <a:r>
              <a:rPr lang="en-US" dirty="0" err="1" smtClean="0"/>
              <a:t>Rabut</a:t>
            </a:r>
            <a:r>
              <a:rPr lang="en-US" dirty="0" smtClean="0"/>
              <a:t> </a:t>
            </a:r>
            <a:r>
              <a:rPr lang="en-US" dirty="0"/>
              <a:t>and </a:t>
            </a:r>
            <a:r>
              <a:rPr lang="en-US" dirty="0" err="1"/>
              <a:t>Ellenberg</a:t>
            </a:r>
            <a:r>
              <a:rPr lang="en-US" dirty="0"/>
              <a:t>, Automatic real-time three-dimensional cell tracking by fluorescence </a:t>
            </a:r>
            <a:r>
              <a:rPr lang="en-US" dirty="0" smtClean="0"/>
              <a:t>microscopy. J</a:t>
            </a:r>
            <a:r>
              <a:rPr lang="en-US" dirty="0"/>
              <a:t>. Microscopy, </a:t>
            </a:r>
            <a:r>
              <a:rPr lang="en-US" b="1" dirty="0" smtClean="0"/>
              <a:t>2004</a:t>
            </a:r>
            <a:endParaRPr lang="en-US" b="1" dirty="0"/>
          </a:p>
        </p:txBody>
      </p:sp>
    </p:spTree>
    <p:extLst>
      <p:ext uri="{BB962C8B-B14F-4D97-AF65-F5344CB8AC3E}">
        <p14:creationId xmlns:p14="http://schemas.microsoft.com/office/powerpoint/2010/main" val="409924323"/>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Advanced Light Microscopy </a:t>
            </a:r>
            <a:r>
              <a:rPr lang="en-US" dirty="0" smtClean="0"/>
              <a:t>Facility (ALMF) at EMBL </a:t>
            </a:r>
            <a:r>
              <a:rPr lang="en-US" dirty="0"/>
              <a:t>Heidelberg</a:t>
            </a:r>
          </a:p>
        </p:txBody>
      </p:sp>
      <p:pic>
        <p:nvPicPr>
          <p:cNvPr id="4" name="Picture 3" descr="Screen Shot 2016-11-26 at 17.07.59.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05000"/>
            <a:ext cx="6062838" cy="4654513"/>
          </a:xfrm>
          <a:prstGeom prst="rect">
            <a:avLst/>
          </a:prstGeom>
        </p:spPr>
      </p:pic>
      <p:sp>
        <p:nvSpPr>
          <p:cNvPr id="5" name="TextBox 4"/>
          <p:cNvSpPr txBox="1"/>
          <p:nvPr/>
        </p:nvSpPr>
        <p:spPr>
          <a:xfrm>
            <a:off x="1828800" y="2057400"/>
            <a:ext cx="3762568" cy="923330"/>
          </a:xfrm>
          <a:prstGeom prst="rect">
            <a:avLst/>
          </a:prstGeom>
          <a:noFill/>
        </p:spPr>
        <p:txBody>
          <a:bodyPr wrap="none" rtlCol="0">
            <a:spAutoFit/>
          </a:bodyPr>
          <a:lstStyle/>
          <a:p>
            <a:r>
              <a:rPr lang="en-US" dirty="0" smtClean="0"/>
              <a:t>Headed by Rainer </a:t>
            </a:r>
            <a:r>
              <a:rPr lang="en-US" dirty="0" err="1" smtClean="0"/>
              <a:t>Pepperkok</a:t>
            </a:r>
            <a:r>
              <a:rPr lang="en-US" dirty="0" smtClean="0"/>
              <a:t>,</a:t>
            </a:r>
          </a:p>
          <a:p>
            <a:r>
              <a:rPr lang="en-US" dirty="0" smtClean="0"/>
              <a:t>Around 30 microscopes</a:t>
            </a:r>
          </a:p>
          <a:p>
            <a:r>
              <a:rPr lang="en-US" dirty="0" smtClean="0"/>
              <a:t>Serving EMBL and world-wide visitors.</a:t>
            </a:r>
            <a:endParaRPr lang="en-US" dirty="0"/>
          </a:p>
        </p:txBody>
      </p:sp>
      <p:pic>
        <p:nvPicPr>
          <p:cNvPr id="6" name="Picture 5"/>
          <p:cNvPicPr>
            <a:picLocks noChangeAspect="1"/>
          </p:cNvPicPr>
          <p:nvPr/>
        </p:nvPicPr>
        <p:blipFill>
          <a:blip r:embed="rId3"/>
          <a:stretch>
            <a:fillRect/>
          </a:stretch>
        </p:blipFill>
        <p:spPr>
          <a:xfrm>
            <a:off x="5943600" y="2438400"/>
            <a:ext cx="1443917" cy="1295400"/>
          </a:xfrm>
          <a:prstGeom prst="rect">
            <a:avLst/>
          </a:prstGeom>
        </p:spPr>
      </p:pic>
      <p:pic>
        <p:nvPicPr>
          <p:cNvPr id="7" name="Picture 6"/>
          <p:cNvPicPr>
            <a:picLocks noChangeAspect="1"/>
          </p:cNvPicPr>
          <p:nvPr/>
        </p:nvPicPr>
        <p:blipFill>
          <a:blip r:embed="rId4"/>
          <a:stretch>
            <a:fillRect/>
          </a:stretch>
        </p:blipFill>
        <p:spPr>
          <a:xfrm>
            <a:off x="7547683" y="2438400"/>
            <a:ext cx="1443917" cy="1295400"/>
          </a:xfrm>
          <a:prstGeom prst="rect">
            <a:avLst/>
          </a:prstGeom>
        </p:spPr>
      </p:pic>
      <p:pic>
        <p:nvPicPr>
          <p:cNvPr id="8" name="Picture 7"/>
          <p:cNvPicPr>
            <a:picLocks noChangeAspect="1"/>
          </p:cNvPicPr>
          <p:nvPr/>
        </p:nvPicPr>
        <p:blipFill>
          <a:blip r:embed="rId5"/>
          <a:stretch>
            <a:fillRect/>
          </a:stretch>
        </p:blipFill>
        <p:spPr>
          <a:xfrm>
            <a:off x="7467600" y="3505200"/>
            <a:ext cx="1443917" cy="1295400"/>
          </a:xfrm>
          <a:prstGeom prst="rect">
            <a:avLst/>
          </a:prstGeom>
        </p:spPr>
      </p:pic>
      <p:pic>
        <p:nvPicPr>
          <p:cNvPr id="9" name="Picture 8"/>
          <p:cNvPicPr>
            <a:picLocks noChangeAspect="1"/>
          </p:cNvPicPr>
          <p:nvPr/>
        </p:nvPicPr>
        <p:blipFill>
          <a:blip r:embed="rId6"/>
          <a:stretch>
            <a:fillRect/>
          </a:stretch>
        </p:blipFill>
        <p:spPr>
          <a:xfrm>
            <a:off x="5943600" y="3581400"/>
            <a:ext cx="1443917" cy="1295400"/>
          </a:xfrm>
          <a:prstGeom prst="rect">
            <a:avLst/>
          </a:prstGeom>
        </p:spPr>
      </p:pic>
      <p:pic>
        <p:nvPicPr>
          <p:cNvPr id="10" name="Picture 9"/>
          <p:cNvPicPr>
            <a:picLocks noChangeAspect="1"/>
          </p:cNvPicPr>
          <p:nvPr/>
        </p:nvPicPr>
        <p:blipFill>
          <a:blip r:embed="rId7"/>
          <a:stretch>
            <a:fillRect/>
          </a:stretch>
        </p:blipFill>
        <p:spPr>
          <a:xfrm>
            <a:off x="5943600" y="4800600"/>
            <a:ext cx="1443917" cy="1295400"/>
          </a:xfrm>
          <a:prstGeom prst="rect">
            <a:avLst/>
          </a:prstGeom>
        </p:spPr>
      </p:pic>
      <p:pic>
        <p:nvPicPr>
          <p:cNvPr id="11" name="Picture 10"/>
          <p:cNvPicPr>
            <a:picLocks noChangeAspect="1"/>
          </p:cNvPicPr>
          <p:nvPr/>
        </p:nvPicPr>
        <p:blipFill>
          <a:blip r:embed="rId8"/>
          <a:stretch>
            <a:fillRect/>
          </a:stretch>
        </p:blipFill>
        <p:spPr>
          <a:xfrm>
            <a:off x="7467600" y="4800600"/>
            <a:ext cx="1443917" cy="1295400"/>
          </a:xfrm>
          <a:prstGeom prst="rect">
            <a:avLst/>
          </a:prstGeom>
        </p:spPr>
      </p:pic>
      <p:sp>
        <p:nvSpPr>
          <p:cNvPr id="12" name="Rectangle 11"/>
          <p:cNvSpPr/>
          <p:nvPr/>
        </p:nvSpPr>
        <p:spPr>
          <a:xfrm>
            <a:off x="7467600" y="4953000"/>
            <a:ext cx="1447800" cy="914400"/>
          </a:xfrm>
          <a:prstGeom prst="rect">
            <a:avLst/>
          </a:prstGeom>
          <a:noFill/>
          <a:ln w="57150" cmpd="sng">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6768137"/>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High-throughput screening microscopy at ALMF</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21747316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Advanced Light Microscopy Facility</a:t>
            </a:r>
            <a:br>
              <a:rPr lang="en-US" dirty="0" smtClean="0"/>
            </a:br>
            <a:r>
              <a:rPr lang="en-US" dirty="0" smtClean="0"/>
              <a:t>at the EMBL Heidelberg</a:t>
            </a:r>
            <a:endParaRPr lang="en-US" dirty="0"/>
          </a:p>
        </p:txBody>
      </p:sp>
      <p:sp>
        <p:nvSpPr>
          <p:cNvPr id="10" name="TextBox 9"/>
          <p:cNvSpPr txBox="1"/>
          <p:nvPr/>
        </p:nvSpPr>
        <p:spPr>
          <a:xfrm>
            <a:off x="1143000" y="1981200"/>
            <a:ext cx="6272533" cy="646331"/>
          </a:xfrm>
          <a:prstGeom prst="rect">
            <a:avLst/>
          </a:prstGeom>
          <a:noFill/>
        </p:spPr>
        <p:txBody>
          <a:bodyPr wrap="none" rtlCol="0">
            <a:spAutoFit/>
          </a:bodyPr>
          <a:lstStyle/>
          <a:p>
            <a:r>
              <a:rPr lang="en-US" dirty="0" smtClean="0"/>
              <a:t>Headed by Rainer </a:t>
            </a:r>
            <a:r>
              <a:rPr lang="en-US" dirty="0" err="1" smtClean="0"/>
              <a:t>Pepperkok</a:t>
            </a:r>
            <a:r>
              <a:rPr lang="en-US" dirty="0" smtClean="0"/>
              <a:t>,</a:t>
            </a:r>
          </a:p>
          <a:p>
            <a:r>
              <a:rPr lang="en-US" dirty="0" smtClean="0"/>
              <a:t>~ 30 microscopes, serving users at EMBL and world-wide visitors.</a:t>
            </a:r>
            <a:endParaRPr lang="en-US" dirty="0"/>
          </a:p>
        </p:txBody>
      </p:sp>
    </p:spTree>
    <p:extLst>
      <p:ext uri="{BB962C8B-B14F-4D97-AF65-F5344CB8AC3E}">
        <p14:creationId xmlns:p14="http://schemas.microsoft.com/office/powerpoint/2010/main" val="2163836687"/>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Diagram 6"/>
          <p:cNvGraphicFramePr/>
          <p:nvPr>
            <p:extLst>
              <p:ext uri="{D42A27DB-BD31-4B8C-83A1-F6EECF244321}">
                <p14:modId xmlns:p14="http://schemas.microsoft.com/office/powerpoint/2010/main" val="2861376413"/>
              </p:ext>
            </p:extLst>
          </p:nvPr>
        </p:nvGraphicFramePr>
        <p:xfrm>
          <a:off x="216024" y="1086773"/>
          <a:ext cx="9036496" cy="51845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3" name="Title 1"/>
          <p:cNvSpPr txBox="1">
            <a:spLocks/>
          </p:cNvSpPr>
          <p:nvPr/>
        </p:nvSpPr>
        <p:spPr>
          <a:xfrm>
            <a:off x="619358" y="76200"/>
            <a:ext cx="8229600"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dirty="0" smtClean="0"/>
              <a:t>High-throughput screening microscopy</a:t>
            </a:r>
            <a:endParaRPr lang="en-US" sz="3600" dirty="0"/>
          </a:p>
        </p:txBody>
      </p:sp>
      <p:sp>
        <p:nvSpPr>
          <p:cNvPr id="2" name="TextBox 1"/>
          <p:cNvSpPr txBox="1"/>
          <p:nvPr/>
        </p:nvSpPr>
        <p:spPr>
          <a:xfrm>
            <a:off x="0" y="732472"/>
            <a:ext cx="3219023" cy="1477328"/>
          </a:xfrm>
          <a:prstGeom prst="rect">
            <a:avLst/>
          </a:prstGeom>
          <a:noFill/>
        </p:spPr>
        <p:txBody>
          <a:bodyPr wrap="none" rtlCol="0">
            <a:spAutoFit/>
          </a:bodyPr>
          <a:lstStyle/>
          <a:p>
            <a:r>
              <a:rPr lang="en-US" dirty="0" smtClean="0"/>
              <a:t>“Primary” screen</a:t>
            </a:r>
          </a:p>
          <a:p>
            <a:pPr marL="342900" indent="-342900">
              <a:buFont typeface="Arial"/>
              <a:buChar char="•"/>
            </a:pPr>
            <a:r>
              <a:rPr lang="en-US" dirty="0"/>
              <a:t>Protein knockdown by siRNA</a:t>
            </a:r>
          </a:p>
          <a:p>
            <a:pPr marL="342900" indent="-342900">
              <a:buFont typeface="Arial"/>
              <a:buChar char="•"/>
            </a:pPr>
            <a:r>
              <a:rPr lang="en-US" dirty="0"/>
              <a:t>Monitor perturbation of </a:t>
            </a:r>
            <a:br>
              <a:rPr lang="en-US" dirty="0"/>
            </a:br>
            <a:r>
              <a:rPr lang="en-US" dirty="0"/>
              <a:t>biological process </a:t>
            </a:r>
            <a:br>
              <a:rPr lang="en-US" dirty="0"/>
            </a:br>
            <a:r>
              <a:rPr lang="en-US" dirty="0"/>
              <a:t>in microscopy assay</a:t>
            </a:r>
          </a:p>
        </p:txBody>
      </p:sp>
      <p:sp>
        <p:nvSpPr>
          <p:cNvPr id="35" name="TextBox 34"/>
          <p:cNvSpPr txBox="1"/>
          <p:nvPr/>
        </p:nvSpPr>
        <p:spPr>
          <a:xfrm>
            <a:off x="6805638" y="4510264"/>
            <a:ext cx="2032929" cy="369332"/>
          </a:xfrm>
          <a:prstGeom prst="rect">
            <a:avLst/>
          </a:prstGeom>
          <a:noFill/>
        </p:spPr>
        <p:txBody>
          <a:bodyPr wrap="none" rtlCol="0">
            <a:spAutoFit/>
          </a:bodyPr>
          <a:lstStyle/>
          <a:p>
            <a:r>
              <a:rPr lang="en-US" dirty="0" smtClean="0"/>
              <a:t>“Secondary” screen</a:t>
            </a:r>
            <a:endParaRPr lang="en-US" dirty="0"/>
          </a:p>
        </p:txBody>
      </p:sp>
      <p:sp>
        <p:nvSpPr>
          <p:cNvPr id="36" name="TextBox 35"/>
          <p:cNvSpPr txBox="1"/>
          <p:nvPr/>
        </p:nvSpPr>
        <p:spPr>
          <a:xfrm>
            <a:off x="2456068" y="6172200"/>
            <a:ext cx="2032929" cy="369332"/>
          </a:xfrm>
          <a:prstGeom prst="rect">
            <a:avLst/>
          </a:prstGeom>
          <a:noFill/>
        </p:spPr>
        <p:txBody>
          <a:bodyPr wrap="none" rtlCol="0">
            <a:spAutoFit/>
          </a:bodyPr>
          <a:lstStyle/>
          <a:p>
            <a:r>
              <a:rPr lang="en-US" dirty="0" smtClean="0"/>
              <a:t>“Secondary” screen</a:t>
            </a:r>
            <a:endParaRPr lang="en-US" dirty="0"/>
          </a:p>
        </p:txBody>
      </p:sp>
    </p:spTree>
    <p:extLst>
      <p:ext uri="{BB962C8B-B14F-4D97-AF65-F5344CB8AC3E}">
        <p14:creationId xmlns:p14="http://schemas.microsoft.com/office/powerpoint/2010/main" val="3758452224"/>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2038610137"/>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Temperature stability</a:t>
            </a:r>
            <a:endParaRPr lang="en-US" dirty="0"/>
          </a:p>
        </p:txBody>
      </p:sp>
      <p:sp>
        <p:nvSpPr>
          <p:cNvPr id="3" name="Content Placeholder 2"/>
          <p:cNvSpPr>
            <a:spLocks noGrp="1"/>
          </p:cNvSpPr>
          <p:nvPr>
            <p:ph idx="1"/>
          </p:nvPr>
        </p:nvSpPr>
        <p:spPr/>
        <p:txBody>
          <a:bodyPr/>
          <a:lstStyle/>
          <a:p>
            <a:r>
              <a:rPr lang="en-US" dirty="0" smtClean="0"/>
              <a:t>Add movie</a:t>
            </a:r>
            <a:endParaRPr lang="en-US" dirty="0"/>
          </a:p>
        </p:txBody>
      </p:sp>
    </p:spTree>
    <p:extLst>
      <p:ext uri="{BB962C8B-B14F-4D97-AF65-F5344CB8AC3E}">
        <p14:creationId xmlns:p14="http://schemas.microsoft.com/office/powerpoint/2010/main" val="345327364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752</TotalTime>
  <Words>807</Words>
  <Application>Microsoft Macintosh PowerPoint</Application>
  <PresentationFormat>On-screen Show (4:3)</PresentationFormat>
  <Paragraphs>205</Paragraphs>
  <Slides>36</Slides>
  <Notes>4</Notes>
  <HiddenSlides>0</HiddenSlides>
  <MMClips>2</MMClips>
  <ScaleCrop>false</ScaleCrop>
  <HeadingPairs>
    <vt:vector size="4" baseType="variant">
      <vt:variant>
        <vt:lpstr>Theme</vt:lpstr>
      </vt:variant>
      <vt:variant>
        <vt:i4>1</vt:i4>
      </vt:variant>
      <vt:variant>
        <vt:lpstr>Slide Titles</vt:lpstr>
      </vt:variant>
      <vt:variant>
        <vt:i4>36</vt:i4>
      </vt:variant>
    </vt:vector>
  </HeadingPairs>
  <TitlesOfParts>
    <vt:vector size="37" baseType="lpstr">
      <vt:lpstr>Office Theme</vt:lpstr>
      <vt:lpstr>Abstract</vt:lpstr>
      <vt:lpstr>To do</vt:lpstr>
      <vt:lpstr>High-throughput and Adaptive Feedback Microscopy</vt:lpstr>
      <vt:lpstr>Advanced Light Microscopy Facility (ALMF) at EMBL Heidelberg</vt:lpstr>
      <vt:lpstr>High-throughput screening microscopy at ALMF</vt:lpstr>
      <vt:lpstr>Advanced Light Microscopy Facility at the EMBL Heidelberg</vt:lpstr>
      <vt:lpstr>PowerPoint Presentation</vt:lpstr>
      <vt:lpstr>PowerPoint Presentation</vt:lpstr>
      <vt:lpstr>Temperature stability</vt:lpstr>
      <vt:lpstr>Imaging using Plastic Bottom Plates</vt:lpstr>
      <vt:lpstr>Edge effects</vt:lpstr>
      <vt:lpstr>Autofocus CellDiscoverer 7</vt:lpstr>
      <vt:lpstr>Speed</vt:lpstr>
      <vt:lpstr>Autophagosome screen</vt:lpstr>
      <vt:lpstr>Acquisition modalities</vt:lpstr>
      <vt:lpstr>Low NA Fluorescence Imaging </vt:lpstr>
      <vt:lpstr>Multi-well Transmission Imaging</vt:lpstr>
      <vt:lpstr>Low NA Transmission Imaging</vt:lpstr>
      <vt:lpstr>What to measure</vt:lpstr>
      <vt:lpstr>Secondary Screens</vt:lpstr>
      <vt:lpstr>What to measure</vt:lpstr>
      <vt:lpstr>Intelligent Microscopy [Conrad et al.] Adaptive Feedback Microscopy [Tischer et al.] Smart Microscopy [Huisken et al.] Open Application Development (OAD) [Zeiss]   </vt:lpstr>
      <vt:lpstr>High-resolution Adaptive Feedback Time-lapse Imaging of Mitosis</vt:lpstr>
      <vt:lpstr>  </vt:lpstr>
      <vt:lpstr>  </vt:lpstr>
      <vt:lpstr>PowerPoint Presentation</vt:lpstr>
      <vt:lpstr>Adaptive FCS Microscopy</vt:lpstr>
      <vt:lpstr>PowerPoint Presentation</vt:lpstr>
      <vt:lpstr>PowerPoint Presentation</vt:lpstr>
      <vt:lpstr>PowerPoint Presentation</vt:lpstr>
      <vt:lpstr>Image analysis, quality control and statistics</vt:lpstr>
      <vt:lpstr>PowerPoint Presentation</vt:lpstr>
      <vt:lpstr>PowerPoint Presentation</vt:lpstr>
      <vt:lpstr>PowerPoint Presentation</vt:lpstr>
      <vt:lpstr>PowerPoint Presentation</vt:lpstr>
      <vt:lpstr>Adaptive Feedback Microscopy  using ZEISS products</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Abstract</dc:title>
  <dc:creator>almf</dc:creator>
  <cp:lastModifiedBy>Christian Tischer</cp:lastModifiedBy>
  <cp:revision>57</cp:revision>
  <dcterms:created xsi:type="dcterms:W3CDTF">2006-08-16T00:00:00Z</dcterms:created>
  <dcterms:modified xsi:type="dcterms:W3CDTF">2016-11-26T16:17:14Z</dcterms:modified>
</cp:coreProperties>
</file>